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88"/>
  </p:notesMasterIdLst>
  <p:sldIdLst>
    <p:sldId id="256" r:id="rId2"/>
    <p:sldId id="398" r:id="rId3"/>
    <p:sldId id="458" r:id="rId4"/>
    <p:sldId id="435" r:id="rId5"/>
    <p:sldId id="266" r:id="rId6"/>
    <p:sldId id="270" r:id="rId7"/>
    <p:sldId id="453" r:id="rId8"/>
    <p:sldId id="454" r:id="rId9"/>
    <p:sldId id="455" r:id="rId10"/>
    <p:sldId id="265" r:id="rId11"/>
    <p:sldId id="436" r:id="rId12"/>
    <p:sldId id="448" r:id="rId13"/>
    <p:sldId id="449" r:id="rId14"/>
    <p:sldId id="450" r:id="rId15"/>
    <p:sldId id="276" r:id="rId16"/>
    <p:sldId id="282" r:id="rId17"/>
    <p:sldId id="286" r:id="rId18"/>
    <p:sldId id="277" r:id="rId19"/>
    <p:sldId id="284" r:id="rId20"/>
    <p:sldId id="419" r:id="rId21"/>
    <p:sldId id="293" r:id="rId22"/>
    <p:sldId id="278" r:id="rId23"/>
    <p:sldId id="437" r:id="rId24"/>
    <p:sldId id="304" r:id="rId25"/>
    <p:sldId id="337" r:id="rId26"/>
    <p:sldId id="305" r:id="rId27"/>
    <p:sldId id="306" r:id="rId28"/>
    <p:sldId id="318" r:id="rId29"/>
    <p:sldId id="319" r:id="rId30"/>
    <p:sldId id="315" r:id="rId31"/>
    <p:sldId id="307" r:id="rId32"/>
    <p:sldId id="360" r:id="rId33"/>
    <p:sldId id="341" r:id="rId34"/>
    <p:sldId id="339" r:id="rId35"/>
    <p:sldId id="343" r:id="rId36"/>
    <p:sldId id="438" r:id="rId37"/>
    <p:sldId id="322" r:id="rId38"/>
    <p:sldId id="457" r:id="rId39"/>
    <p:sldId id="384" r:id="rId40"/>
    <p:sldId id="418" r:id="rId41"/>
    <p:sldId id="456" r:id="rId42"/>
    <p:sldId id="355" r:id="rId43"/>
    <p:sldId id="410" r:id="rId44"/>
    <p:sldId id="330" r:id="rId45"/>
    <p:sldId id="332" r:id="rId46"/>
    <p:sldId id="405" r:id="rId47"/>
    <p:sldId id="346" r:id="rId48"/>
    <p:sldId id="413" r:id="rId49"/>
    <p:sldId id="414" r:id="rId50"/>
    <p:sldId id="415" r:id="rId51"/>
    <p:sldId id="368" r:id="rId52"/>
    <p:sldId id="370" r:id="rId53"/>
    <p:sldId id="378" r:id="rId54"/>
    <p:sldId id="379" r:id="rId55"/>
    <p:sldId id="420" r:id="rId56"/>
    <p:sldId id="421" r:id="rId57"/>
    <p:sldId id="461" r:id="rId58"/>
    <p:sldId id="462" r:id="rId59"/>
    <p:sldId id="373" r:id="rId60"/>
    <p:sldId id="372" r:id="rId61"/>
    <p:sldId id="383" r:id="rId62"/>
    <p:sldId id="439" r:id="rId63"/>
    <p:sldId id="428" r:id="rId64"/>
    <p:sldId id="429" r:id="rId65"/>
    <p:sldId id="430" r:id="rId66"/>
    <p:sldId id="431" r:id="rId67"/>
    <p:sldId id="432" r:id="rId68"/>
    <p:sldId id="433" r:id="rId69"/>
    <p:sldId id="434" r:id="rId70"/>
    <p:sldId id="385" r:id="rId71"/>
    <p:sldId id="381" r:id="rId72"/>
    <p:sldId id="395" r:id="rId73"/>
    <p:sldId id="391" r:id="rId74"/>
    <p:sldId id="396" r:id="rId75"/>
    <p:sldId id="407" r:id="rId76"/>
    <p:sldId id="408" r:id="rId77"/>
    <p:sldId id="394" r:id="rId78"/>
    <p:sldId id="440" r:id="rId79"/>
    <p:sldId id="424" r:id="rId80"/>
    <p:sldId id="425" r:id="rId81"/>
    <p:sldId id="426" r:id="rId82"/>
    <p:sldId id="427" r:id="rId83"/>
    <p:sldId id="441" r:id="rId84"/>
    <p:sldId id="358" r:id="rId85"/>
    <p:sldId id="402" r:id="rId86"/>
    <p:sldId id="363" r:id="rId87"/>
  </p:sldIdLst>
  <p:sldSz cx="9144000" cy="5143500" type="screen16x9"/>
  <p:notesSz cx="6858000" cy="9144000"/>
  <p:defaultTextStyle>
    <a:lvl1pPr marL="0" algn="l" rtl="0" latinLnBrk="0">
      <a:defRPr sz="1800" kern="1200">
        <a:solidFill>
          <a:schemeClr val="tx1"/>
        </a:solidFill>
        <a:latin typeface="+mn-lt"/>
        <a:ea typeface="+mn-ea"/>
        <a:cs typeface="+mn-cs"/>
      </a:defRPr>
    </a:lvl1pPr>
    <a:lvl2pPr marL="457200" algn="l" rtl="0" latinLnBrk="0">
      <a:defRPr sz="1800" kern="1200">
        <a:solidFill>
          <a:schemeClr val="tx1"/>
        </a:solidFill>
        <a:latin typeface="+mn-lt"/>
        <a:ea typeface="+mn-ea"/>
        <a:cs typeface="+mn-cs"/>
      </a:defRPr>
    </a:lvl2pPr>
    <a:lvl3pPr marL="914400" algn="l" rtl="0" latinLnBrk="0">
      <a:defRPr sz="1800" kern="1200">
        <a:solidFill>
          <a:schemeClr val="tx1"/>
        </a:solidFill>
        <a:latin typeface="+mn-lt"/>
        <a:ea typeface="+mn-ea"/>
        <a:cs typeface="+mn-cs"/>
      </a:defRPr>
    </a:lvl3pPr>
    <a:lvl4pPr marL="1371600" algn="l" rtl="0" latinLnBrk="0">
      <a:defRPr sz="1800" kern="1200">
        <a:solidFill>
          <a:schemeClr val="tx1"/>
        </a:solidFill>
        <a:latin typeface="+mn-lt"/>
        <a:ea typeface="+mn-ea"/>
        <a:cs typeface="+mn-cs"/>
      </a:defRPr>
    </a:lvl4pPr>
    <a:lvl5pPr marL="1828800" algn="l" rtl="0" latinLnBrk="0">
      <a:defRPr sz="1800" kern="1200">
        <a:solidFill>
          <a:schemeClr val="tx1"/>
        </a:solidFill>
        <a:latin typeface="+mn-lt"/>
        <a:ea typeface="+mn-ea"/>
        <a:cs typeface="+mn-cs"/>
      </a:defRPr>
    </a:lvl5pPr>
    <a:lvl6pPr marL="2286000" algn="l" rtl="0" latinLnBrk="0">
      <a:defRPr sz="1800" kern="1200">
        <a:solidFill>
          <a:schemeClr val="tx1"/>
        </a:solidFill>
        <a:latin typeface="+mn-lt"/>
        <a:ea typeface="+mn-ea"/>
        <a:cs typeface="+mn-cs"/>
      </a:defRPr>
    </a:lvl6pPr>
    <a:lvl7pPr marL="2743200" algn="l" rtl="0" latinLnBrk="0">
      <a:defRPr sz="1800" kern="1200">
        <a:solidFill>
          <a:schemeClr val="tx1"/>
        </a:solidFill>
        <a:latin typeface="+mn-lt"/>
        <a:ea typeface="+mn-ea"/>
        <a:cs typeface="+mn-cs"/>
      </a:defRPr>
    </a:lvl7pPr>
    <a:lvl8pPr marL="3200400" algn="l" rtl="0" latinLnBrk="0">
      <a:defRPr sz="1800" kern="1200">
        <a:solidFill>
          <a:schemeClr val="tx1"/>
        </a:solidFill>
        <a:latin typeface="+mn-lt"/>
        <a:ea typeface="+mn-ea"/>
        <a:cs typeface="+mn-cs"/>
      </a:defRPr>
    </a:lvl8pPr>
    <a:lvl9pPr marL="3657600" algn="l" rtl="0" latinLnBrk="0">
      <a:defRPr sz="1800" kern="1200">
        <a:solidFill>
          <a:schemeClr val="tx1"/>
        </a:solidFill>
        <a:latin typeface="+mn-lt"/>
        <a:ea typeface="+mn-ea"/>
        <a:cs typeface="+mn-cs"/>
      </a:defRPr>
    </a:lvl9pPr>
    <a:extLst/>
  </p:defaultTextStyle>
  <p:extLst>
    <p:ext uri="{EFAFB233-063F-42B5-8137-9DF3F51BA10A}">
      <p15:sldGuideLst xmlns="" xmlns:p15="http://schemas.microsoft.com/office/powerpoint/2012/main">
        <p15:guide id="1" orient="horz" pos="1620">
          <p15:clr>
            <a:srgbClr val="A4A3A4"/>
          </p15:clr>
        </p15:guide>
        <p15:guide id="2" pos="2880">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385" autoAdjust="0"/>
    <p:restoredTop sz="53420" autoAdjust="0"/>
  </p:normalViewPr>
  <p:slideViewPr>
    <p:cSldViewPr>
      <p:cViewPr varScale="1">
        <p:scale>
          <a:sx n="122" d="100"/>
          <a:sy n="122" d="100"/>
        </p:scale>
        <p:origin x="-512" y="-96"/>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snapToGrid="0" snapToObjects="1">
      <p:cViewPr varScale="1">
        <p:scale>
          <a:sx n="83" d="100"/>
          <a:sy n="83" d="100"/>
        </p:scale>
        <p:origin x="-3288"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90" Type="http://schemas.openxmlformats.org/officeDocument/2006/relationships/presProps" Target="presProps.xml"/><Relationship Id="rId91" Type="http://schemas.openxmlformats.org/officeDocument/2006/relationships/viewProps" Target="viewProps.xml"/><Relationship Id="rId92" Type="http://schemas.openxmlformats.org/officeDocument/2006/relationships/theme" Target="theme/theme1.xml"/><Relationship Id="rId93"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notesMaster" Target="notesMasters/notesMaster1.xml"/><Relationship Id="rId89" Type="http://schemas.openxmlformats.org/officeDocument/2006/relationships/printerSettings" Target="printerSettings/printerSettings1.bin"/></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0BEE33B-D2B6-41E5-BF96-D7BF3C5A9125}" type="doc">
      <dgm:prSet loTypeId="urn:microsoft.com/office/officeart/2005/8/layout/vList2" loCatId="list" qsTypeId="urn:microsoft.com/office/officeart/2005/8/quickstyle/3d2" qsCatId="3D" csTypeId="urn:microsoft.com/office/officeart/2005/8/colors/accent2_2" csCatId="accent2" phldr="1"/>
      <dgm:spPr/>
      <dgm:t>
        <a:bodyPr/>
        <a:lstStyle/>
        <a:p>
          <a:endParaRPr lang="en-US"/>
        </a:p>
      </dgm:t>
    </dgm:pt>
    <dgm:pt modelId="{F1D3B196-70AA-4317-9217-B5E1A5FC58CB}">
      <dgm:prSet/>
      <dgm:spPr/>
      <dgm:t>
        <a:bodyPr/>
        <a:lstStyle/>
        <a:p>
          <a:pPr rtl="0"/>
          <a:r>
            <a:rPr lang="en-US" dirty="0" smtClean="0"/>
            <a:t>Concurrency &amp; </a:t>
          </a:r>
          <a:r>
            <a:rPr lang="en-US" altLang="x-none" dirty="0" smtClean="0"/>
            <a:t>Terminology</a:t>
          </a:r>
          <a:endParaRPr lang="en-US" dirty="0"/>
        </a:p>
      </dgm:t>
    </dgm:pt>
    <dgm:pt modelId="{9F4A4C73-9B06-4404-8EE0-4261E9C2B950}" type="parTrans" cxnId="{28092BBB-DDF9-4F66-8184-F8211E94757E}">
      <dgm:prSet/>
      <dgm:spPr/>
      <dgm:t>
        <a:bodyPr/>
        <a:lstStyle/>
        <a:p>
          <a:endParaRPr lang="en-US"/>
        </a:p>
      </dgm:t>
    </dgm:pt>
    <dgm:pt modelId="{773EC490-D200-445D-8A9A-DB10D12053CD}" type="sibTrans" cxnId="{28092BBB-DDF9-4F66-8184-F8211E94757E}">
      <dgm:prSet/>
      <dgm:spPr/>
      <dgm:t>
        <a:bodyPr/>
        <a:lstStyle/>
        <a:p>
          <a:endParaRPr lang="en-US"/>
        </a:p>
      </dgm:t>
    </dgm:pt>
    <dgm:pt modelId="{59810853-4E58-C544-94C9-0E24A9F5C17C}">
      <dgm:prSet/>
      <dgm:spPr/>
      <dgm:t>
        <a:bodyPr/>
        <a:lstStyle/>
        <a:p>
          <a:r>
            <a:rPr lang="en-US" dirty="0" smtClean="0"/>
            <a:t>Actor Model</a:t>
          </a:r>
          <a:endParaRPr lang="en-US" dirty="0"/>
        </a:p>
      </dgm:t>
    </dgm:pt>
    <dgm:pt modelId="{70785F26-824E-F445-BAC5-4334D95350EF}" type="parTrans" cxnId="{BC19FA40-6DFD-7641-BC97-09FB0B87C219}">
      <dgm:prSet/>
      <dgm:spPr/>
      <dgm:t>
        <a:bodyPr/>
        <a:lstStyle/>
        <a:p>
          <a:endParaRPr lang="en-US"/>
        </a:p>
      </dgm:t>
    </dgm:pt>
    <dgm:pt modelId="{BF2E2B89-53DD-2341-A435-4DA911E7FD63}" type="sibTrans" cxnId="{BC19FA40-6DFD-7641-BC97-09FB0B87C219}">
      <dgm:prSet/>
      <dgm:spPr/>
      <dgm:t>
        <a:bodyPr/>
        <a:lstStyle/>
        <a:p>
          <a:endParaRPr lang="en-US"/>
        </a:p>
      </dgm:t>
    </dgm:pt>
    <dgm:pt modelId="{F6C9AF25-7C72-A941-8947-949FFAF3A75E}">
      <dgm:prSet/>
      <dgm:spPr/>
      <dgm:t>
        <a:bodyPr/>
        <a:lstStyle/>
        <a:p>
          <a:pPr rtl="0"/>
          <a:r>
            <a:rPr lang="en-US" dirty="0" smtClean="0"/>
            <a:t>Actor Design Patterns</a:t>
          </a:r>
          <a:endParaRPr lang="en-US" dirty="0"/>
        </a:p>
      </dgm:t>
    </dgm:pt>
    <dgm:pt modelId="{3B442339-9623-A34D-9187-AAF218EB65EE}" type="parTrans" cxnId="{4830FEE7-7C84-3642-A945-A8597F1C96A9}">
      <dgm:prSet/>
      <dgm:spPr/>
      <dgm:t>
        <a:bodyPr/>
        <a:lstStyle/>
        <a:p>
          <a:endParaRPr lang="en-US"/>
        </a:p>
      </dgm:t>
    </dgm:pt>
    <dgm:pt modelId="{17A81A98-EE4F-E343-BDA9-DAF9591EBA5D}" type="sibTrans" cxnId="{4830FEE7-7C84-3642-A945-A8597F1C96A9}">
      <dgm:prSet/>
      <dgm:spPr/>
      <dgm:t>
        <a:bodyPr/>
        <a:lstStyle/>
        <a:p>
          <a:endParaRPr lang="en-US"/>
        </a:p>
      </dgm:t>
    </dgm:pt>
    <dgm:pt modelId="{8314238A-6737-0A43-A95B-977344F209B4}">
      <dgm:prSet/>
      <dgm:spPr/>
      <dgm:t>
        <a:bodyPr/>
        <a:lstStyle/>
        <a:p>
          <a:r>
            <a:rPr lang="en-US" dirty="0" smtClean="0"/>
            <a:t>Event &amp; Reactive Programming</a:t>
          </a:r>
          <a:endParaRPr lang="en-US" dirty="0"/>
        </a:p>
      </dgm:t>
    </dgm:pt>
    <dgm:pt modelId="{E596D170-05ED-C44E-92CF-6288ED5D05B6}" type="parTrans" cxnId="{5243676D-C6E8-DE40-A648-CEA519D7A61C}">
      <dgm:prSet/>
      <dgm:spPr/>
      <dgm:t>
        <a:bodyPr/>
        <a:lstStyle/>
        <a:p>
          <a:endParaRPr lang="en-US"/>
        </a:p>
      </dgm:t>
    </dgm:pt>
    <dgm:pt modelId="{42D61C9B-1A70-6E41-B095-AFBF1C5A9515}" type="sibTrans" cxnId="{5243676D-C6E8-DE40-A648-CEA519D7A61C}">
      <dgm:prSet/>
      <dgm:spPr/>
      <dgm:t>
        <a:bodyPr/>
        <a:lstStyle/>
        <a:p>
          <a:endParaRPr lang="en-US"/>
        </a:p>
      </dgm:t>
    </dgm:pt>
    <dgm:pt modelId="{6BB8EA60-E052-5242-863B-7177B8A24CFE}">
      <dgm:prSet/>
      <dgm:spPr>
        <a:solidFill>
          <a:schemeClr val="bg2">
            <a:lumMod val="50000"/>
          </a:schemeClr>
        </a:solidFill>
      </dgm:spPr>
      <dgm:t>
        <a:bodyPr/>
        <a:lstStyle/>
        <a:p>
          <a:r>
            <a:rPr lang="en-US" dirty="0" smtClean="0"/>
            <a:t>Threading &amp; Parallel Programming</a:t>
          </a:r>
          <a:endParaRPr lang="en-US" dirty="0"/>
        </a:p>
      </dgm:t>
    </dgm:pt>
    <dgm:pt modelId="{01660519-27CF-7647-B006-86A61ED2EBB0}" type="parTrans" cxnId="{AF2BDAA7-7102-AC4C-9A71-4EA619ACBA04}">
      <dgm:prSet/>
      <dgm:spPr/>
      <dgm:t>
        <a:bodyPr/>
        <a:lstStyle/>
        <a:p>
          <a:endParaRPr lang="en-US"/>
        </a:p>
      </dgm:t>
    </dgm:pt>
    <dgm:pt modelId="{184196A8-740E-3B4C-B37A-AD4CBBEE0F8A}" type="sibTrans" cxnId="{AF2BDAA7-7102-AC4C-9A71-4EA619ACBA04}">
      <dgm:prSet/>
      <dgm:spPr/>
      <dgm:t>
        <a:bodyPr/>
        <a:lstStyle/>
        <a:p>
          <a:endParaRPr lang="en-US"/>
        </a:p>
      </dgm:t>
    </dgm:pt>
    <dgm:pt modelId="{973B8945-57A1-774A-ACDA-A4B174D25EB1}">
      <dgm:prSet/>
      <dgm:spPr>
        <a:solidFill>
          <a:schemeClr val="bg2">
            <a:lumMod val="50000"/>
          </a:schemeClr>
        </a:solidFill>
      </dgm:spPr>
      <dgm:t>
        <a:bodyPr/>
        <a:lstStyle/>
        <a:p>
          <a:r>
            <a:rPr lang="en-US" dirty="0" smtClean="0"/>
            <a:t>GPGPU Programming</a:t>
          </a:r>
          <a:endParaRPr lang="en-US" dirty="0"/>
        </a:p>
      </dgm:t>
    </dgm:pt>
    <dgm:pt modelId="{0C53F74D-41AB-6043-AAEC-C7ADFF08EF30}" type="parTrans" cxnId="{81F06844-F90E-234E-84E5-16E316213094}">
      <dgm:prSet/>
      <dgm:spPr/>
      <dgm:t>
        <a:bodyPr/>
        <a:lstStyle/>
        <a:p>
          <a:endParaRPr lang="en-US"/>
        </a:p>
      </dgm:t>
    </dgm:pt>
    <dgm:pt modelId="{BEF2D33D-1EB2-1C42-B234-7F58C8985E97}" type="sibTrans" cxnId="{81F06844-F90E-234E-84E5-16E316213094}">
      <dgm:prSet/>
      <dgm:spPr/>
      <dgm:t>
        <a:bodyPr/>
        <a:lstStyle/>
        <a:p>
          <a:endParaRPr lang="en-US"/>
        </a:p>
      </dgm:t>
    </dgm:pt>
    <dgm:pt modelId="{918A94B1-CB5F-D04F-B80D-660CD601203A}">
      <dgm:prSet/>
      <dgm:spPr/>
      <dgm:t>
        <a:bodyPr/>
        <a:lstStyle/>
        <a:p>
          <a:pPr rtl="0"/>
          <a:r>
            <a:rPr lang="en-US" dirty="0" smtClean="0"/>
            <a:t>Asynchronous Workflows</a:t>
          </a:r>
          <a:endParaRPr lang="en-US" dirty="0"/>
        </a:p>
      </dgm:t>
    </dgm:pt>
    <dgm:pt modelId="{E504A7E1-28D2-3F44-A4A1-980A5BE9BE49}" type="sibTrans" cxnId="{05A04FA5-AB70-124B-BBBB-1FB9EBA3EEF3}">
      <dgm:prSet/>
      <dgm:spPr/>
      <dgm:t>
        <a:bodyPr/>
        <a:lstStyle/>
        <a:p>
          <a:endParaRPr lang="en-US"/>
        </a:p>
      </dgm:t>
    </dgm:pt>
    <dgm:pt modelId="{421993D7-04AB-B54B-AF40-58183A26669E}" type="parTrans" cxnId="{05A04FA5-AB70-124B-BBBB-1FB9EBA3EEF3}">
      <dgm:prSet/>
      <dgm:spPr/>
      <dgm:t>
        <a:bodyPr/>
        <a:lstStyle/>
        <a:p>
          <a:endParaRPr lang="en-US"/>
        </a:p>
      </dgm:t>
    </dgm:pt>
    <dgm:pt modelId="{AA91A41B-4BCE-4341-92EC-83422C64C79C}" type="pres">
      <dgm:prSet presAssocID="{00BEE33B-D2B6-41E5-BF96-D7BF3C5A9125}" presName="linear" presStyleCnt="0">
        <dgm:presLayoutVars>
          <dgm:animLvl val="lvl"/>
          <dgm:resizeHandles val="exact"/>
        </dgm:presLayoutVars>
      </dgm:prSet>
      <dgm:spPr/>
      <dgm:t>
        <a:bodyPr/>
        <a:lstStyle/>
        <a:p>
          <a:endParaRPr lang="en-US"/>
        </a:p>
      </dgm:t>
    </dgm:pt>
    <dgm:pt modelId="{11AA629A-B6F9-42BA-B2CC-D12059632ACE}" type="pres">
      <dgm:prSet presAssocID="{F1D3B196-70AA-4317-9217-B5E1A5FC58CB}" presName="parentText" presStyleLbl="node1" presStyleIdx="0" presStyleCnt="7">
        <dgm:presLayoutVars>
          <dgm:chMax val="0"/>
          <dgm:bulletEnabled val="1"/>
        </dgm:presLayoutVars>
      </dgm:prSet>
      <dgm:spPr/>
      <dgm:t>
        <a:bodyPr/>
        <a:lstStyle/>
        <a:p>
          <a:endParaRPr lang="en-US"/>
        </a:p>
      </dgm:t>
    </dgm:pt>
    <dgm:pt modelId="{6FB92C14-AE6E-4F3A-8AD8-BB92B6CBA8ED}" type="pres">
      <dgm:prSet presAssocID="{773EC490-D200-445D-8A9A-DB10D12053CD}" presName="spacer" presStyleCnt="0"/>
      <dgm:spPr/>
      <dgm:t>
        <a:bodyPr/>
        <a:lstStyle/>
        <a:p>
          <a:endParaRPr lang="en-US"/>
        </a:p>
      </dgm:t>
    </dgm:pt>
    <dgm:pt modelId="{5889158F-B83B-BE46-B145-B45F82068557}" type="pres">
      <dgm:prSet presAssocID="{8314238A-6737-0A43-A95B-977344F209B4}" presName="parentText" presStyleLbl="node1" presStyleIdx="1" presStyleCnt="7">
        <dgm:presLayoutVars>
          <dgm:chMax val="0"/>
          <dgm:bulletEnabled val="1"/>
        </dgm:presLayoutVars>
      </dgm:prSet>
      <dgm:spPr/>
      <dgm:t>
        <a:bodyPr/>
        <a:lstStyle/>
        <a:p>
          <a:endParaRPr lang="en-US"/>
        </a:p>
      </dgm:t>
    </dgm:pt>
    <dgm:pt modelId="{EE868599-AFA6-2B4A-86BF-1F3037901A21}" type="pres">
      <dgm:prSet presAssocID="{42D61C9B-1A70-6E41-B095-AFBF1C5A9515}" presName="spacer" presStyleCnt="0"/>
      <dgm:spPr/>
      <dgm:t>
        <a:bodyPr/>
        <a:lstStyle/>
        <a:p>
          <a:endParaRPr lang="en-US"/>
        </a:p>
      </dgm:t>
    </dgm:pt>
    <dgm:pt modelId="{F94A2C51-9802-FF45-BBDF-4BC10E127030}" type="pres">
      <dgm:prSet presAssocID="{918A94B1-CB5F-D04F-B80D-660CD601203A}" presName="parentText" presStyleLbl="node1" presStyleIdx="2" presStyleCnt="7">
        <dgm:presLayoutVars>
          <dgm:chMax val="0"/>
          <dgm:bulletEnabled val="1"/>
        </dgm:presLayoutVars>
      </dgm:prSet>
      <dgm:spPr/>
      <dgm:t>
        <a:bodyPr/>
        <a:lstStyle/>
        <a:p>
          <a:endParaRPr lang="en-US"/>
        </a:p>
      </dgm:t>
    </dgm:pt>
    <dgm:pt modelId="{2E973482-1DF8-4141-AB34-20C038123CA5}" type="pres">
      <dgm:prSet presAssocID="{E504A7E1-28D2-3F44-A4A1-980A5BE9BE49}" presName="spacer" presStyleCnt="0"/>
      <dgm:spPr/>
      <dgm:t>
        <a:bodyPr/>
        <a:lstStyle/>
        <a:p>
          <a:endParaRPr lang="en-US"/>
        </a:p>
      </dgm:t>
    </dgm:pt>
    <dgm:pt modelId="{C6E59577-4B3C-CF4A-A111-0AE31AB82C16}" type="pres">
      <dgm:prSet presAssocID="{59810853-4E58-C544-94C9-0E24A9F5C17C}" presName="parentText" presStyleLbl="node1" presStyleIdx="3" presStyleCnt="7">
        <dgm:presLayoutVars>
          <dgm:chMax val="0"/>
          <dgm:bulletEnabled val="1"/>
        </dgm:presLayoutVars>
      </dgm:prSet>
      <dgm:spPr/>
      <dgm:t>
        <a:bodyPr/>
        <a:lstStyle/>
        <a:p>
          <a:endParaRPr lang="en-US"/>
        </a:p>
      </dgm:t>
    </dgm:pt>
    <dgm:pt modelId="{B7CB7688-2D8E-8F4F-8921-E0DDF613249C}" type="pres">
      <dgm:prSet presAssocID="{BF2E2B89-53DD-2341-A435-4DA911E7FD63}" presName="spacer" presStyleCnt="0"/>
      <dgm:spPr/>
      <dgm:t>
        <a:bodyPr/>
        <a:lstStyle/>
        <a:p>
          <a:endParaRPr lang="en-US"/>
        </a:p>
      </dgm:t>
    </dgm:pt>
    <dgm:pt modelId="{E1880C41-C04C-C94E-8FD2-B7154E4BE215}" type="pres">
      <dgm:prSet presAssocID="{F6C9AF25-7C72-A941-8947-949FFAF3A75E}" presName="parentText" presStyleLbl="node1" presStyleIdx="4" presStyleCnt="7">
        <dgm:presLayoutVars>
          <dgm:chMax val="0"/>
          <dgm:bulletEnabled val="1"/>
        </dgm:presLayoutVars>
      </dgm:prSet>
      <dgm:spPr/>
      <dgm:t>
        <a:bodyPr/>
        <a:lstStyle/>
        <a:p>
          <a:endParaRPr lang="en-US"/>
        </a:p>
      </dgm:t>
    </dgm:pt>
    <dgm:pt modelId="{827F4765-37A3-BF45-B660-3AE7BEE11D67}" type="pres">
      <dgm:prSet presAssocID="{17A81A98-EE4F-E343-BDA9-DAF9591EBA5D}" presName="spacer" presStyleCnt="0"/>
      <dgm:spPr/>
      <dgm:t>
        <a:bodyPr/>
        <a:lstStyle/>
        <a:p>
          <a:endParaRPr lang="en-US"/>
        </a:p>
      </dgm:t>
    </dgm:pt>
    <dgm:pt modelId="{9C0CC491-973B-7A4C-B6D6-3402E1BEBFEB}" type="pres">
      <dgm:prSet presAssocID="{6BB8EA60-E052-5242-863B-7177B8A24CFE}" presName="parentText" presStyleLbl="node1" presStyleIdx="5" presStyleCnt="7">
        <dgm:presLayoutVars>
          <dgm:chMax val="0"/>
          <dgm:bulletEnabled val="1"/>
        </dgm:presLayoutVars>
      </dgm:prSet>
      <dgm:spPr/>
      <dgm:t>
        <a:bodyPr/>
        <a:lstStyle/>
        <a:p>
          <a:endParaRPr lang="en-US"/>
        </a:p>
      </dgm:t>
    </dgm:pt>
    <dgm:pt modelId="{942463D2-370A-3A45-B8C1-1D399AF50FA5}" type="pres">
      <dgm:prSet presAssocID="{184196A8-740E-3B4C-B37A-AD4CBBEE0F8A}" presName="spacer" presStyleCnt="0"/>
      <dgm:spPr/>
    </dgm:pt>
    <dgm:pt modelId="{1AF4B852-F473-9046-BF2A-B6288872BBA2}" type="pres">
      <dgm:prSet presAssocID="{973B8945-57A1-774A-ACDA-A4B174D25EB1}" presName="parentText" presStyleLbl="node1" presStyleIdx="6" presStyleCnt="7">
        <dgm:presLayoutVars>
          <dgm:chMax val="0"/>
          <dgm:bulletEnabled val="1"/>
        </dgm:presLayoutVars>
      </dgm:prSet>
      <dgm:spPr/>
      <dgm:t>
        <a:bodyPr/>
        <a:lstStyle/>
        <a:p>
          <a:endParaRPr lang="en-US"/>
        </a:p>
      </dgm:t>
    </dgm:pt>
  </dgm:ptLst>
  <dgm:cxnLst>
    <dgm:cxn modelId="{81F06844-F90E-234E-84E5-16E316213094}" srcId="{00BEE33B-D2B6-41E5-BF96-D7BF3C5A9125}" destId="{973B8945-57A1-774A-ACDA-A4B174D25EB1}" srcOrd="6" destOrd="0" parTransId="{0C53F74D-41AB-6043-AAEC-C7ADFF08EF30}" sibTransId="{BEF2D33D-1EB2-1C42-B234-7F58C8985E97}"/>
    <dgm:cxn modelId="{BC19FA40-6DFD-7641-BC97-09FB0B87C219}" srcId="{00BEE33B-D2B6-41E5-BF96-D7BF3C5A9125}" destId="{59810853-4E58-C544-94C9-0E24A9F5C17C}" srcOrd="3" destOrd="0" parTransId="{70785F26-824E-F445-BAC5-4334D95350EF}" sibTransId="{BF2E2B89-53DD-2341-A435-4DA911E7FD63}"/>
    <dgm:cxn modelId="{5243676D-C6E8-DE40-A648-CEA519D7A61C}" srcId="{00BEE33B-D2B6-41E5-BF96-D7BF3C5A9125}" destId="{8314238A-6737-0A43-A95B-977344F209B4}" srcOrd="1" destOrd="0" parTransId="{E596D170-05ED-C44E-92CF-6288ED5D05B6}" sibTransId="{42D61C9B-1A70-6E41-B095-AFBF1C5A9515}"/>
    <dgm:cxn modelId="{2037ACB6-311E-F54F-BA1C-B994FC5BF5E5}" type="presOf" srcId="{F6C9AF25-7C72-A941-8947-949FFAF3A75E}" destId="{E1880C41-C04C-C94E-8FD2-B7154E4BE215}" srcOrd="0" destOrd="0" presId="urn:microsoft.com/office/officeart/2005/8/layout/vList2"/>
    <dgm:cxn modelId="{55796237-B583-AA45-8827-1C9F8F3227F5}" type="presOf" srcId="{918A94B1-CB5F-D04F-B80D-660CD601203A}" destId="{F94A2C51-9802-FF45-BBDF-4BC10E127030}" srcOrd="0" destOrd="0" presId="urn:microsoft.com/office/officeart/2005/8/layout/vList2"/>
    <dgm:cxn modelId="{8F5B77E2-E455-6A49-AAE3-ACC73F01448B}" type="presOf" srcId="{6BB8EA60-E052-5242-863B-7177B8A24CFE}" destId="{9C0CC491-973B-7A4C-B6D6-3402E1BEBFEB}" srcOrd="0" destOrd="0" presId="urn:microsoft.com/office/officeart/2005/8/layout/vList2"/>
    <dgm:cxn modelId="{4830FEE7-7C84-3642-A945-A8597F1C96A9}" srcId="{00BEE33B-D2B6-41E5-BF96-D7BF3C5A9125}" destId="{F6C9AF25-7C72-A941-8947-949FFAF3A75E}" srcOrd="4" destOrd="0" parTransId="{3B442339-9623-A34D-9187-AAF218EB65EE}" sibTransId="{17A81A98-EE4F-E343-BDA9-DAF9591EBA5D}"/>
    <dgm:cxn modelId="{BF7AFBC3-269A-0647-AA15-34909FFC00C1}" type="presOf" srcId="{F1D3B196-70AA-4317-9217-B5E1A5FC58CB}" destId="{11AA629A-B6F9-42BA-B2CC-D12059632ACE}" srcOrd="0" destOrd="0" presId="urn:microsoft.com/office/officeart/2005/8/layout/vList2"/>
    <dgm:cxn modelId="{05A04FA5-AB70-124B-BBBB-1FB9EBA3EEF3}" srcId="{00BEE33B-D2B6-41E5-BF96-D7BF3C5A9125}" destId="{918A94B1-CB5F-D04F-B80D-660CD601203A}" srcOrd="2" destOrd="0" parTransId="{421993D7-04AB-B54B-AF40-58183A26669E}" sibTransId="{E504A7E1-28D2-3F44-A4A1-980A5BE9BE49}"/>
    <dgm:cxn modelId="{BEB68441-4EE3-5346-9CA3-287B1766545B}" type="presOf" srcId="{00BEE33B-D2B6-41E5-BF96-D7BF3C5A9125}" destId="{AA91A41B-4BCE-4341-92EC-83422C64C79C}" srcOrd="0" destOrd="0" presId="urn:microsoft.com/office/officeart/2005/8/layout/vList2"/>
    <dgm:cxn modelId="{87A03B32-2F7A-C148-8CFF-5B302898FC09}" type="presOf" srcId="{8314238A-6737-0A43-A95B-977344F209B4}" destId="{5889158F-B83B-BE46-B145-B45F82068557}" srcOrd="0" destOrd="0" presId="urn:microsoft.com/office/officeart/2005/8/layout/vList2"/>
    <dgm:cxn modelId="{AF2BDAA7-7102-AC4C-9A71-4EA619ACBA04}" srcId="{00BEE33B-D2B6-41E5-BF96-D7BF3C5A9125}" destId="{6BB8EA60-E052-5242-863B-7177B8A24CFE}" srcOrd="5" destOrd="0" parTransId="{01660519-27CF-7647-B006-86A61ED2EBB0}" sibTransId="{184196A8-740E-3B4C-B37A-AD4CBBEE0F8A}"/>
    <dgm:cxn modelId="{28092BBB-DDF9-4F66-8184-F8211E94757E}" srcId="{00BEE33B-D2B6-41E5-BF96-D7BF3C5A9125}" destId="{F1D3B196-70AA-4317-9217-B5E1A5FC58CB}" srcOrd="0" destOrd="0" parTransId="{9F4A4C73-9B06-4404-8EE0-4261E9C2B950}" sibTransId="{773EC490-D200-445D-8A9A-DB10D12053CD}"/>
    <dgm:cxn modelId="{1F0BB64C-E2C2-9D44-A7A6-1308CA7D3A37}" type="presOf" srcId="{59810853-4E58-C544-94C9-0E24A9F5C17C}" destId="{C6E59577-4B3C-CF4A-A111-0AE31AB82C16}" srcOrd="0" destOrd="0" presId="urn:microsoft.com/office/officeart/2005/8/layout/vList2"/>
    <dgm:cxn modelId="{337FD6C3-894E-0546-85F7-B462F9B6EF65}" type="presOf" srcId="{973B8945-57A1-774A-ACDA-A4B174D25EB1}" destId="{1AF4B852-F473-9046-BF2A-B6288872BBA2}" srcOrd="0" destOrd="0" presId="urn:microsoft.com/office/officeart/2005/8/layout/vList2"/>
    <dgm:cxn modelId="{3B0B6ACD-1980-3E43-9231-3CEF488F3EBA}" type="presParOf" srcId="{AA91A41B-4BCE-4341-92EC-83422C64C79C}" destId="{11AA629A-B6F9-42BA-B2CC-D12059632ACE}" srcOrd="0" destOrd="0" presId="urn:microsoft.com/office/officeart/2005/8/layout/vList2"/>
    <dgm:cxn modelId="{5696FC6F-398A-A44B-B3FB-1876012498AF}" type="presParOf" srcId="{AA91A41B-4BCE-4341-92EC-83422C64C79C}" destId="{6FB92C14-AE6E-4F3A-8AD8-BB92B6CBA8ED}" srcOrd="1" destOrd="0" presId="urn:microsoft.com/office/officeart/2005/8/layout/vList2"/>
    <dgm:cxn modelId="{C5B38050-6E47-5E40-94A1-C2852913E59F}" type="presParOf" srcId="{AA91A41B-4BCE-4341-92EC-83422C64C79C}" destId="{5889158F-B83B-BE46-B145-B45F82068557}" srcOrd="2" destOrd="0" presId="urn:microsoft.com/office/officeart/2005/8/layout/vList2"/>
    <dgm:cxn modelId="{1CE16803-38B2-A34B-9FCB-A684F4E69FBC}" type="presParOf" srcId="{AA91A41B-4BCE-4341-92EC-83422C64C79C}" destId="{EE868599-AFA6-2B4A-86BF-1F3037901A21}" srcOrd="3" destOrd="0" presId="urn:microsoft.com/office/officeart/2005/8/layout/vList2"/>
    <dgm:cxn modelId="{21B538BD-4DE8-D649-9DFF-D12158292F50}" type="presParOf" srcId="{AA91A41B-4BCE-4341-92EC-83422C64C79C}" destId="{F94A2C51-9802-FF45-BBDF-4BC10E127030}" srcOrd="4" destOrd="0" presId="urn:microsoft.com/office/officeart/2005/8/layout/vList2"/>
    <dgm:cxn modelId="{907AC149-426B-694E-A087-B5630E163718}" type="presParOf" srcId="{AA91A41B-4BCE-4341-92EC-83422C64C79C}" destId="{2E973482-1DF8-4141-AB34-20C038123CA5}" srcOrd="5" destOrd="0" presId="urn:microsoft.com/office/officeart/2005/8/layout/vList2"/>
    <dgm:cxn modelId="{4E3210BB-CBF3-0744-9863-551803EB25DA}" type="presParOf" srcId="{AA91A41B-4BCE-4341-92EC-83422C64C79C}" destId="{C6E59577-4B3C-CF4A-A111-0AE31AB82C16}" srcOrd="6" destOrd="0" presId="urn:microsoft.com/office/officeart/2005/8/layout/vList2"/>
    <dgm:cxn modelId="{B0953228-4F11-554B-96B0-20ED156E1C6F}" type="presParOf" srcId="{AA91A41B-4BCE-4341-92EC-83422C64C79C}" destId="{B7CB7688-2D8E-8F4F-8921-E0DDF613249C}" srcOrd="7" destOrd="0" presId="urn:microsoft.com/office/officeart/2005/8/layout/vList2"/>
    <dgm:cxn modelId="{B979CCF0-F6B8-954C-A8B3-B498A8987FE1}" type="presParOf" srcId="{AA91A41B-4BCE-4341-92EC-83422C64C79C}" destId="{E1880C41-C04C-C94E-8FD2-B7154E4BE215}" srcOrd="8" destOrd="0" presId="urn:microsoft.com/office/officeart/2005/8/layout/vList2"/>
    <dgm:cxn modelId="{F867A4F2-7C03-BD4A-B117-CE7D416EDAAA}" type="presParOf" srcId="{AA91A41B-4BCE-4341-92EC-83422C64C79C}" destId="{827F4765-37A3-BF45-B660-3AE7BEE11D67}" srcOrd="9" destOrd="0" presId="urn:microsoft.com/office/officeart/2005/8/layout/vList2"/>
    <dgm:cxn modelId="{3AA165A6-2B40-E54D-A1B5-822C4F1E61CD}" type="presParOf" srcId="{AA91A41B-4BCE-4341-92EC-83422C64C79C}" destId="{9C0CC491-973B-7A4C-B6D6-3402E1BEBFEB}" srcOrd="10" destOrd="0" presId="urn:microsoft.com/office/officeart/2005/8/layout/vList2"/>
    <dgm:cxn modelId="{673E13BC-FBD7-8849-A90F-5CA5D379BD2B}" type="presParOf" srcId="{AA91A41B-4BCE-4341-92EC-83422C64C79C}" destId="{942463D2-370A-3A45-B8C1-1D399AF50FA5}" srcOrd="11" destOrd="0" presId="urn:microsoft.com/office/officeart/2005/8/layout/vList2"/>
    <dgm:cxn modelId="{FBED1395-A0E8-3D46-891C-E0C49996D5CE}" type="presParOf" srcId="{AA91A41B-4BCE-4341-92EC-83422C64C79C}" destId="{1AF4B852-F473-9046-BF2A-B6288872BBA2}" srcOrd="1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AA629A-B6F9-42BA-B2CC-D12059632ACE}">
      <dsp:nvSpPr>
        <dsp:cNvPr id="0" name=""/>
        <dsp:cNvSpPr/>
      </dsp:nvSpPr>
      <dsp:spPr>
        <a:xfrm>
          <a:off x="0" y="77078"/>
          <a:ext cx="8229600" cy="479700"/>
        </a:xfrm>
        <a:prstGeom prst="roundRect">
          <a:avLst/>
        </a:prstGeom>
        <a:solidFill>
          <a:schemeClr val="accent2">
            <a:hueOff val="0"/>
            <a:satOff val="0"/>
            <a:lumOff val="0"/>
            <a:alphaOff val="0"/>
          </a:schemeClr>
        </a:solidFill>
        <a:ln>
          <a:noFill/>
        </a:ln>
        <a:effectLst>
          <a:outerShdw blurRad="38100" dist="300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rtl="0">
            <a:lnSpc>
              <a:spcPct val="90000"/>
            </a:lnSpc>
            <a:spcBef>
              <a:spcPct val="0"/>
            </a:spcBef>
            <a:spcAft>
              <a:spcPct val="35000"/>
            </a:spcAft>
          </a:pPr>
          <a:r>
            <a:rPr lang="en-US" sz="2000" kern="1200" dirty="0" smtClean="0"/>
            <a:t>Concurrency &amp; </a:t>
          </a:r>
          <a:r>
            <a:rPr lang="en-US" altLang="x-none" sz="2000" kern="1200" dirty="0" smtClean="0"/>
            <a:t>Terminology</a:t>
          </a:r>
          <a:endParaRPr lang="en-US" sz="2000" kern="1200" dirty="0"/>
        </a:p>
      </dsp:txBody>
      <dsp:txXfrm>
        <a:off x="23417" y="100495"/>
        <a:ext cx="8182766" cy="432866"/>
      </dsp:txXfrm>
    </dsp:sp>
    <dsp:sp modelId="{5889158F-B83B-BE46-B145-B45F82068557}">
      <dsp:nvSpPr>
        <dsp:cNvPr id="0" name=""/>
        <dsp:cNvSpPr/>
      </dsp:nvSpPr>
      <dsp:spPr>
        <a:xfrm>
          <a:off x="0" y="614378"/>
          <a:ext cx="8229600" cy="479700"/>
        </a:xfrm>
        <a:prstGeom prst="roundRect">
          <a:avLst/>
        </a:prstGeom>
        <a:solidFill>
          <a:schemeClr val="accent2">
            <a:hueOff val="0"/>
            <a:satOff val="0"/>
            <a:lumOff val="0"/>
            <a:alphaOff val="0"/>
          </a:schemeClr>
        </a:solidFill>
        <a:ln>
          <a:noFill/>
        </a:ln>
        <a:effectLst>
          <a:outerShdw blurRad="38100" dist="300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US" sz="2000" kern="1200" dirty="0" smtClean="0"/>
            <a:t>Event &amp; Reactive Programming</a:t>
          </a:r>
          <a:endParaRPr lang="en-US" sz="2000" kern="1200" dirty="0"/>
        </a:p>
      </dsp:txBody>
      <dsp:txXfrm>
        <a:off x="23417" y="637795"/>
        <a:ext cx="8182766" cy="432866"/>
      </dsp:txXfrm>
    </dsp:sp>
    <dsp:sp modelId="{F94A2C51-9802-FF45-BBDF-4BC10E127030}">
      <dsp:nvSpPr>
        <dsp:cNvPr id="0" name=""/>
        <dsp:cNvSpPr/>
      </dsp:nvSpPr>
      <dsp:spPr>
        <a:xfrm>
          <a:off x="0" y="1151679"/>
          <a:ext cx="8229600" cy="479700"/>
        </a:xfrm>
        <a:prstGeom prst="roundRect">
          <a:avLst/>
        </a:prstGeom>
        <a:solidFill>
          <a:schemeClr val="accent2">
            <a:hueOff val="0"/>
            <a:satOff val="0"/>
            <a:lumOff val="0"/>
            <a:alphaOff val="0"/>
          </a:schemeClr>
        </a:solidFill>
        <a:ln>
          <a:noFill/>
        </a:ln>
        <a:effectLst>
          <a:outerShdw blurRad="38100" dist="300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rtl="0">
            <a:lnSpc>
              <a:spcPct val="90000"/>
            </a:lnSpc>
            <a:spcBef>
              <a:spcPct val="0"/>
            </a:spcBef>
            <a:spcAft>
              <a:spcPct val="35000"/>
            </a:spcAft>
          </a:pPr>
          <a:r>
            <a:rPr lang="en-US" sz="2000" kern="1200" dirty="0" smtClean="0"/>
            <a:t>Asynchronous Workflows</a:t>
          </a:r>
          <a:endParaRPr lang="en-US" sz="2000" kern="1200" dirty="0"/>
        </a:p>
      </dsp:txBody>
      <dsp:txXfrm>
        <a:off x="23417" y="1175096"/>
        <a:ext cx="8182766" cy="432866"/>
      </dsp:txXfrm>
    </dsp:sp>
    <dsp:sp modelId="{C6E59577-4B3C-CF4A-A111-0AE31AB82C16}">
      <dsp:nvSpPr>
        <dsp:cNvPr id="0" name=""/>
        <dsp:cNvSpPr/>
      </dsp:nvSpPr>
      <dsp:spPr>
        <a:xfrm>
          <a:off x="0" y="1688979"/>
          <a:ext cx="8229600" cy="479700"/>
        </a:xfrm>
        <a:prstGeom prst="roundRect">
          <a:avLst/>
        </a:prstGeom>
        <a:solidFill>
          <a:schemeClr val="accent2">
            <a:hueOff val="0"/>
            <a:satOff val="0"/>
            <a:lumOff val="0"/>
            <a:alphaOff val="0"/>
          </a:schemeClr>
        </a:solidFill>
        <a:ln>
          <a:noFill/>
        </a:ln>
        <a:effectLst>
          <a:outerShdw blurRad="38100" dist="300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US" sz="2000" kern="1200" dirty="0" smtClean="0"/>
            <a:t>Actor Model</a:t>
          </a:r>
          <a:endParaRPr lang="en-US" sz="2000" kern="1200" dirty="0"/>
        </a:p>
      </dsp:txBody>
      <dsp:txXfrm>
        <a:off x="23417" y="1712396"/>
        <a:ext cx="8182766" cy="432866"/>
      </dsp:txXfrm>
    </dsp:sp>
    <dsp:sp modelId="{E1880C41-C04C-C94E-8FD2-B7154E4BE215}">
      <dsp:nvSpPr>
        <dsp:cNvPr id="0" name=""/>
        <dsp:cNvSpPr/>
      </dsp:nvSpPr>
      <dsp:spPr>
        <a:xfrm>
          <a:off x="0" y="2226279"/>
          <a:ext cx="8229600" cy="479700"/>
        </a:xfrm>
        <a:prstGeom prst="roundRect">
          <a:avLst/>
        </a:prstGeom>
        <a:solidFill>
          <a:schemeClr val="accent2">
            <a:hueOff val="0"/>
            <a:satOff val="0"/>
            <a:lumOff val="0"/>
            <a:alphaOff val="0"/>
          </a:schemeClr>
        </a:solidFill>
        <a:ln>
          <a:noFill/>
        </a:ln>
        <a:effectLst>
          <a:outerShdw blurRad="38100" dist="300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rtl="0">
            <a:lnSpc>
              <a:spcPct val="90000"/>
            </a:lnSpc>
            <a:spcBef>
              <a:spcPct val="0"/>
            </a:spcBef>
            <a:spcAft>
              <a:spcPct val="35000"/>
            </a:spcAft>
          </a:pPr>
          <a:r>
            <a:rPr lang="en-US" sz="2000" kern="1200" dirty="0" smtClean="0"/>
            <a:t>Actor Design Patterns</a:t>
          </a:r>
          <a:endParaRPr lang="en-US" sz="2000" kern="1200" dirty="0"/>
        </a:p>
      </dsp:txBody>
      <dsp:txXfrm>
        <a:off x="23417" y="2249696"/>
        <a:ext cx="8182766" cy="432866"/>
      </dsp:txXfrm>
    </dsp:sp>
    <dsp:sp modelId="{9C0CC491-973B-7A4C-B6D6-3402E1BEBFEB}">
      <dsp:nvSpPr>
        <dsp:cNvPr id="0" name=""/>
        <dsp:cNvSpPr/>
      </dsp:nvSpPr>
      <dsp:spPr>
        <a:xfrm>
          <a:off x="0" y="2763579"/>
          <a:ext cx="8229600" cy="479700"/>
        </a:xfrm>
        <a:prstGeom prst="roundRect">
          <a:avLst/>
        </a:prstGeom>
        <a:solidFill>
          <a:schemeClr val="bg2">
            <a:lumMod val="50000"/>
          </a:schemeClr>
        </a:solidFill>
        <a:ln>
          <a:noFill/>
        </a:ln>
        <a:effectLst>
          <a:outerShdw blurRad="38100" dist="300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US" sz="2000" kern="1200" dirty="0" smtClean="0"/>
            <a:t>Threading &amp; Parallel Programming</a:t>
          </a:r>
          <a:endParaRPr lang="en-US" sz="2000" kern="1200" dirty="0"/>
        </a:p>
      </dsp:txBody>
      <dsp:txXfrm>
        <a:off x="23417" y="2786996"/>
        <a:ext cx="8182766" cy="432866"/>
      </dsp:txXfrm>
    </dsp:sp>
    <dsp:sp modelId="{1AF4B852-F473-9046-BF2A-B6288872BBA2}">
      <dsp:nvSpPr>
        <dsp:cNvPr id="0" name=""/>
        <dsp:cNvSpPr/>
      </dsp:nvSpPr>
      <dsp:spPr>
        <a:xfrm>
          <a:off x="0" y="3300879"/>
          <a:ext cx="8229600" cy="479700"/>
        </a:xfrm>
        <a:prstGeom prst="roundRect">
          <a:avLst/>
        </a:prstGeom>
        <a:solidFill>
          <a:schemeClr val="bg2">
            <a:lumMod val="50000"/>
          </a:schemeClr>
        </a:solidFill>
        <a:ln>
          <a:noFill/>
        </a:ln>
        <a:effectLst>
          <a:outerShdw blurRad="38100" dist="300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US" sz="2000" kern="1200" dirty="0" smtClean="0"/>
            <a:t>GPGPU Programming</a:t>
          </a:r>
          <a:endParaRPr lang="en-US" sz="2000" kern="1200" dirty="0"/>
        </a:p>
      </dsp:txBody>
      <dsp:txXfrm>
        <a:off x="23417" y="3324296"/>
        <a:ext cx="8182766" cy="43286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jp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rtlCol="0"/>
          <a:lstStyle>
            <a:lvl1pPr algn="l">
              <a:defRPr sz="1200"/>
            </a:lvl1pPr>
            <a:extLst/>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rtlCol="0"/>
          <a:lstStyle>
            <a:lvl1pPr algn="r">
              <a:defRPr sz="1200"/>
            </a:lvl1pPr>
            <a:extLst/>
          </a:lstStyle>
          <a:p>
            <a:fld id="{A8ADFD5B-A66C-449C-B6E8-FB716D07777D}" type="datetimeFigureOut">
              <a:rPr lang="en-US" smtClean="0"/>
              <a:pPr/>
              <a:t>11/1/14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rtlCol="0" anchor="ctr"/>
          <a:lstStyle>
            <a:extLst/>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rtlCol="0">
            <a:normAutofit/>
          </a:bodyPr>
          <a:lstStyle>
            <a:extLst/>
          </a:lstStyle>
          <a:p>
            <a:pPr lvl="0"/>
            <a:r>
              <a:rPr lang="en-US" smtClean="0"/>
              <a:t>Click to edit Master text styles</a:t>
            </a:r>
            <a:endParaRPr lang="en-US"/>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rtlCol="0" anchor="b"/>
          <a:lstStyle>
            <a:lvl1pPr algn="l">
              <a:defRPr sz="1200"/>
            </a:lvl1pPr>
            <a:extLst/>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rtlCol="0" anchor="b"/>
          <a:lstStyle>
            <a:lvl1pPr algn="r">
              <a:defRPr sz="1200"/>
            </a:lvl1pPr>
            <a:extLst/>
          </a:lstStyle>
          <a:p>
            <a:fld id="{CA5D3BF3-D352-46FC-8343-31F56E6730EA}" type="slidenum">
              <a:rPr lang="en-US" smtClean="0"/>
              <a:pPr/>
              <a:t>‹#›</a:t>
            </a:fld>
            <a:endParaRPr lang="en-US"/>
          </a:p>
        </p:txBody>
      </p:sp>
    </p:spTree>
    <p:extLst>
      <p:ext uri="{BB962C8B-B14F-4D97-AF65-F5344CB8AC3E}">
        <p14:creationId xmlns:p14="http://schemas.microsoft.com/office/powerpoint/2010/main" val="33252956"/>
      </p:ext>
    </p:extLst>
  </p:cSld>
  <p:clrMap bg1="lt1" tx1="dk1" bg2="lt2" tx2="dk2" accent1="accent1" accent2="accent2" accent3="accent3" accent4="accent4" accent5="accent5" accent6="accent6" hlink="hlink" folHlink="folHlink"/>
  <p:notesStyle>
    <a:lvl1pPr marL="0" algn="l" rtl="0">
      <a:defRPr sz="1200" kern="1200">
        <a:solidFill>
          <a:schemeClr val="tx1"/>
        </a:solidFill>
        <a:latin typeface="+mn-lt"/>
        <a:ea typeface="+mn-ea"/>
        <a:cs typeface="+mn-cs"/>
      </a:defRPr>
    </a:lvl1pPr>
    <a:lvl2pPr marL="457200" algn="l" rtl="0">
      <a:defRPr sz="1200" kern="1200">
        <a:solidFill>
          <a:schemeClr val="tx1"/>
        </a:solidFill>
        <a:latin typeface="+mn-lt"/>
        <a:ea typeface="+mn-ea"/>
        <a:cs typeface="+mn-cs"/>
      </a:defRPr>
    </a:lvl2pPr>
    <a:lvl3pPr marL="914400" algn="l" rtl="0">
      <a:defRPr sz="1200" kern="1200">
        <a:solidFill>
          <a:schemeClr val="tx1"/>
        </a:solidFill>
        <a:latin typeface="+mn-lt"/>
        <a:ea typeface="+mn-ea"/>
        <a:cs typeface="+mn-cs"/>
      </a:defRPr>
    </a:lvl3pPr>
    <a:lvl4pPr marL="1371600" algn="l" rtl="0">
      <a:defRPr sz="1200" kern="1200">
        <a:solidFill>
          <a:schemeClr val="tx1"/>
        </a:solidFill>
        <a:latin typeface="+mn-lt"/>
        <a:ea typeface="+mn-ea"/>
        <a:cs typeface="+mn-cs"/>
      </a:defRPr>
    </a:lvl4pPr>
    <a:lvl5pPr marL="1828800" algn="l" rtl="0">
      <a:defRPr sz="1200" kern="1200">
        <a:solidFill>
          <a:schemeClr val="tx1"/>
        </a:solidFill>
        <a:latin typeface="+mn-lt"/>
        <a:ea typeface="+mn-ea"/>
        <a:cs typeface="+mn-cs"/>
      </a:defRPr>
    </a:lvl5pPr>
    <a:lvl6pPr marL="2286000" algn="l" rtl="0">
      <a:defRPr sz="1200" kern="1200">
        <a:solidFill>
          <a:schemeClr val="tx1"/>
        </a:solidFill>
        <a:latin typeface="+mn-lt"/>
        <a:ea typeface="+mn-ea"/>
        <a:cs typeface="+mn-cs"/>
      </a:defRPr>
    </a:lvl6pPr>
    <a:lvl7pPr marL="2743200" algn="l" rtl="0">
      <a:defRPr sz="1200" kern="1200">
        <a:solidFill>
          <a:schemeClr val="tx1"/>
        </a:solidFill>
        <a:latin typeface="+mn-lt"/>
        <a:ea typeface="+mn-ea"/>
        <a:cs typeface="+mn-cs"/>
      </a:defRPr>
    </a:lvl7pPr>
    <a:lvl8pPr marL="3200400" algn="l" rtl="0">
      <a:defRPr sz="1200" kern="1200">
        <a:solidFill>
          <a:schemeClr val="tx1"/>
        </a:solidFill>
        <a:latin typeface="+mn-lt"/>
        <a:ea typeface="+mn-ea"/>
        <a:cs typeface="+mn-cs"/>
      </a:defRPr>
    </a:lvl8pPr>
    <a:lvl9pPr marL="3657600" algn="l" rtl="0">
      <a:defRPr sz="1200" kern="1200">
        <a:solidFill>
          <a:schemeClr val="tx1"/>
        </a:solidFill>
        <a:latin typeface="+mn-lt"/>
        <a:ea typeface="+mn-ea"/>
        <a:cs typeface="+mn-cs"/>
      </a:defRPr>
    </a:lvl9pPr>
    <a:extLst/>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 Id="rId3" Type="http://schemas.openxmlformats.org/officeDocument/2006/relationships/hyperlink" Target="http://wikipedia.org/wiki/Amdahl's_law" TargetMode="Externa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 Id="rId3" Type="http://schemas.openxmlformats.org/officeDocument/2006/relationships/hyperlink" Target="http://msdn.microsoft.com/en-us/library/system.threading.cancellationtoken(VS.100).aspx" TargetMode="Externa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 Id="rId3" Type="http://schemas.openxmlformats.org/officeDocument/2006/relationships/hyperlink" Target="http://msdn.microsoft.com/en-us/library/ee370487(VS.100).aspx" TargetMode="Externa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3" Type="http://schemas.openxmlformats.org/officeDocument/2006/relationships/hyperlink" Target="http://en.wikipedia.org/wiki/Programming_model" TargetMode="External"/><Relationship Id="rId4" Type="http://schemas.openxmlformats.org/officeDocument/2006/relationships/hyperlink" Target="http://en.wikipedia.org/wiki/Parallel_computing" TargetMode="External"/><Relationship Id="rId5" Type="http://schemas.openxmlformats.org/officeDocument/2006/relationships/hyperlink" Target="http://en.wikipedia.org/wiki/Distributed_computing" TargetMode="External"/><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 Id="rId3" Type="http://schemas.openxmlformats.org/officeDocument/2006/relationships/hyperlink" Target="http://research.microsoft.com/~simonpj/papers/stm/index.htm%23composble" TargetMode="Externa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r>
              <a:rPr lang="en-US" sz="1200" b="0" kern="1200" dirty="0" smtClean="0">
                <a:solidFill>
                  <a:schemeClr val="tx1"/>
                </a:solidFill>
                <a:effectLst/>
                <a:latin typeface="+mn-lt"/>
                <a:ea typeface="+mn-ea"/>
                <a:cs typeface="+mn-cs"/>
              </a:rPr>
              <a:t>The Future Is Immutable</a:t>
            </a:r>
          </a:p>
          <a:p>
            <a:r>
              <a:rPr lang="en-US" sz="1200" b="0" kern="1200" dirty="0" smtClean="0">
                <a:solidFill>
                  <a:schemeClr val="tx1"/>
                </a:solidFill>
                <a:effectLst/>
                <a:latin typeface="+mn-lt"/>
                <a:ea typeface="+mn-ea"/>
                <a:cs typeface="+mn-cs"/>
              </a:rPr>
              <a:t>immutability is going to play a much larger part in the code we write in the future than it has in the past.</a:t>
            </a:r>
          </a:p>
          <a:p>
            <a:endParaRPr lang="en-US" b="0"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1</a:t>
            </a:fld>
            <a:endParaRPr lang="en-US"/>
          </a:p>
        </p:txBody>
      </p:sp>
    </p:spTree>
    <p:extLst>
      <p:ext uri="{BB962C8B-B14F-4D97-AF65-F5344CB8AC3E}">
        <p14:creationId xmlns:p14="http://schemas.microsoft.com/office/powerpoint/2010/main" val="5174635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fontScale="92500" lnSpcReduction="10000"/>
          </a:bodyPr>
          <a:lstStyle>
            <a:extLst/>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i="0" u="none" strike="noStrike" kern="1200" baseline="0" dirty="0" smtClean="0">
                <a:solidFill>
                  <a:schemeClr val="tx1"/>
                </a:solidFill>
                <a:effectLst/>
                <a:latin typeface="+mn-lt"/>
                <a:ea typeface="+mn-ea"/>
                <a:cs typeface="+mn-cs"/>
              </a:rPr>
              <a:t>The solution is to remove the problem at the SOURCE and write functions that bring on the table the concept of immutability and isolation</a:t>
            </a:r>
            <a:endParaRPr lang="en-US" sz="1200" b="1" kern="1200" baseline="0" dirty="0" smtClean="0">
              <a:solidFill>
                <a:schemeClr val="tx1"/>
              </a:solidFill>
              <a:latin typeface="+mn-lt"/>
              <a:ea typeface="+mn-ea"/>
              <a:cs typeface="+mn-cs"/>
            </a:endParaRPr>
          </a:p>
          <a:p>
            <a:r>
              <a:rPr lang="en-US" dirty="0" smtClean="0">
                <a:solidFill>
                  <a:schemeClr val="tx1"/>
                </a:solidFill>
              </a:rPr>
              <a:t>How F# and functional</a:t>
            </a:r>
            <a:r>
              <a:rPr lang="en-US" baseline="0" dirty="0" smtClean="0">
                <a:solidFill>
                  <a:schemeClr val="tx1"/>
                </a:solidFill>
              </a:rPr>
              <a:t> programming in general can help?</a:t>
            </a:r>
          </a:p>
          <a:p>
            <a:r>
              <a:rPr lang="en-US" dirty="0" smtClean="0">
                <a:solidFill>
                  <a:schemeClr val="tx1"/>
                </a:solidFill>
              </a:rPr>
              <a:t>With Isolation and Immutability</a:t>
            </a:r>
            <a:r>
              <a:rPr lang="en-US" baseline="0" dirty="0" smtClean="0">
                <a:solidFill>
                  <a:schemeClr val="tx1"/>
                </a:solidFill>
              </a:rPr>
              <a:t> </a:t>
            </a:r>
          </a:p>
          <a:p>
            <a:r>
              <a:rPr lang="en-US" dirty="0" smtClean="0">
                <a:solidFill>
                  <a:schemeClr val="tx1"/>
                </a:solidFill>
              </a:rPr>
              <a:t>Isolation and Immutability</a:t>
            </a:r>
            <a:r>
              <a:rPr lang="en-US" baseline="0" dirty="0" smtClean="0">
                <a:solidFill>
                  <a:schemeClr val="tx1"/>
                </a:solidFill>
              </a:rPr>
              <a:t> are the keys to build “lock free” application. </a:t>
            </a:r>
          </a:p>
          <a:p>
            <a:endParaRPr lang="en-US" b="1" baseline="0" dirty="0" smtClean="0">
              <a:solidFill>
                <a:schemeClr val="tx1"/>
              </a:solidFill>
            </a:endParaRPr>
          </a:p>
          <a:p>
            <a:r>
              <a:rPr lang="en-US" b="1" baseline="0" dirty="0" smtClean="0">
                <a:solidFill>
                  <a:schemeClr val="tx1"/>
                </a:solidFill>
              </a:rPr>
              <a:t>But concurrency is not coming for free, is not because we are using functional programming that “auto-magically” the code will run concurrent leveraging all the cores available.</a:t>
            </a:r>
          </a:p>
          <a:p>
            <a:r>
              <a:rPr lang="en-US" baseline="0" dirty="0" smtClean="0">
                <a:solidFill>
                  <a:schemeClr val="tx1"/>
                </a:solidFill>
              </a:rPr>
              <a:t>And F# can provides several awesome tools for building </a:t>
            </a:r>
            <a:r>
              <a:rPr lang="en-US" b="1" baseline="0" dirty="0" smtClean="0">
                <a:solidFill>
                  <a:schemeClr val="tx1"/>
                </a:solidFill>
              </a:rPr>
              <a:t>high performance application in a simple and effective way.</a:t>
            </a:r>
          </a:p>
          <a:p>
            <a:endParaRPr lang="en-US" b="1" baseline="0" dirty="0" smtClean="0">
              <a:solidFill>
                <a:schemeClr val="tx1"/>
              </a:solidFill>
            </a:endParaRPr>
          </a:p>
          <a:p>
            <a:r>
              <a:rPr lang="en-US" baseline="0" dirty="0" smtClean="0">
                <a:solidFill>
                  <a:schemeClr val="tx1"/>
                </a:solidFill>
              </a:rPr>
              <a:t>I will talk about the </a:t>
            </a:r>
            <a:r>
              <a:rPr lang="en-US" baseline="0" dirty="0" err="1" smtClean="0">
                <a:solidFill>
                  <a:schemeClr val="tx1"/>
                </a:solidFill>
              </a:rPr>
              <a:t>async</a:t>
            </a:r>
            <a:r>
              <a:rPr lang="en-US" baseline="0" dirty="0" smtClean="0">
                <a:solidFill>
                  <a:schemeClr val="tx1"/>
                </a:solidFill>
              </a:rPr>
              <a:t> workflow, the actor model</a:t>
            </a:r>
          </a:p>
          <a:p>
            <a:endParaRPr lang="en-US" baseline="0" dirty="0" smtClean="0">
              <a:solidFill>
                <a:schemeClr val="tx1"/>
              </a:solidFill>
            </a:endParaRPr>
          </a:p>
          <a:p>
            <a:r>
              <a:rPr lang="en-US" dirty="0" err="1" smtClean="0">
                <a:solidFill>
                  <a:schemeClr val="tx1"/>
                </a:solidFill>
              </a:rPr>
              <a:t>Referntial</a:t>
            </a:r>
            <a:r>
              <a:rPr lang="en-US" dirty="0" smtClean="0">
                <a:solidFill>
                  <a:schemeClr val="tx1"/>
                </a:solidFill>
              </a:rPr>
              <a:t> Transparency </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“side effect” is anything that reads or writes mutable state. Input/output is a prominent example of a side effect</a:t>
            </a:r>
            <a:r>
              <a:rPr lang="en-US" dirty="0" smtClean="0">
                <a:solidFill>
                  <a:schemeClr val="tx1"/>
                </a:solidFill>
                <a:effectLst/>
              </a:rPr>
              <a:t> </a:t>
            </a:r>
          </a:p>
          <a:p>
            <a:endParaRPr lang="en-US" dirty="0" smtClean="0">
              <a:solidFill>
                <a:schemeClr val="tx1"/>
              </a:solidFill>
              <a:effectLst/>
            </a:endParaRPr>
          </a:p>
          <a:p>
            <a:endParaRPr lang="en-US" sz="1200" b="1" kern="1200" dirty="0" smtClean="0">
              <a:solidFill>
                <a:schemeClr val="tx1"/>
              </a:solidFill>
              <a:latin typeface="+mn-lt"/>
              <a:ea typeface="+mn-ea"/>
              <a:cs typeface="+mn-cs"/>
            </a:endParaRPr>
          </a:p>
          <a:p>
            <a:r>
              <a:rPr lang="en-US" sz="1200" b="1" dirty="0" smtClean="0">
                <a:solidFill>
                  <a:schemeClr val="tx1"/>
                </a:solidFill>
              </a:rPr>
              <a:t>Functional programming gives us the answers:</a:t>
            </a:r>
          </a:p>
          <a:p>
            <a:pPr lvl="1"/>
            <a:r>
              <a:rPr lang="en-US" sz="1200" i="1" dirty="0" smtClean="0">
                <a:solidFill>
                  <a:schemeClr val="tx1"/>
                </a:solidFill>
              </a:rPr>
              <a:t>Thanks to the </a:t>
            </a:r>
            <a:r>
              <a:rPr lang="en-US" sz="1200" b="1" i="1" dirty="0" smtClean="0">
                <a:solidFill>
                  <a:schemeClr val="tx1"/>
                </a:solidFill>
              </a:rPr>
              <a:t>immutability</a:t>
            </a:r>
            <a:r>
              <a:rPr lang="en-US" sz="1200" i="1" dirty="0" smtClean="0">
                <a:solidFill>
                  <a:schemeClr val="tx1"/>
                </a:solidFill>
              </a:rPr>
              <a:t>, we avoid introducing race conditions and we can write lock-free code. We can immediately see which parts of the program are independent, and we can modify the program to run those tasks in parallel</a:t>
            </a:r>
          </a:p>
          <a:p>
            <a:pPr lvl="1"/>
            <a:r>
              <a:rPr lang="en-US" sz="1200" i="1" dirty="0" smtClean="0">
                <a:solidFill>
                  <a:schemeClr val="tx1"/>
                </a:solidFill>
              </a:rPr>
              <a:t>When using </a:t>
            </a:r>
            <a:r>
              <a:rPr lang="en-US" sz="1200" b="1" i="1" dirty="0" smtClean="0">
                <a:solidFill>
                  <a:schemeClr val="tx1"/>
                </a:solidFill>
              </a:rPr>
              <a:t>a declarative programming </a:t>
            </a:r>
            <a:r>
              <a:rPr lang="en-US" sz="1200" i="1" dirty="0" smtClean="0">
                <a:solidFill>
                  <a:schemeClr val="tx1"/>
                </a:solidFill>
              </a:rPr>
              <a:t>style we can introduce parallelism into existing code. We can replace a few primitives that specify how to combine commands with a version that executes commands in parallel</a:t>
            </a:r>
          </a:p>
          <a:p>
            <a:pPr lvl="1"/>
            <a:r>
              <a:rPr lang="en-US" sz="1200" b="1" i="1" dirty="0" smtClean="0">
                <a:solidFill>
                  <a:schemeClr val="tx1"/>
                </a:solidFill>
              </a:rPr>
              <a:t>Actor Model (</a:t>
            </a:r>
            <a:r>
              <a:rPr lang="en-US" sz="1200" b="1" i="1" dirty="0" err="1" smtClean="0">
                <a:solidFill>
                  <a:schemeClr val="tx1"/>
                </a:solidFill>
              </a:rPr>
              <a:t>Erlang</a:t>
            </a:r>
            <a:r>
              <a:rPr lang="en-US" sz="1200" b="1" i="1" dirty="0" smtClean="0">
                <a:solidFill>
                  <a:schemeClr val="tx1"/>
                </a:solidFill>
              </a:rPr>
              <a:t>, </a:t>
            </a:r>
            <a:r>
              <a:rPr lang="en-US" sz="1200" b="1" i="1" dirty="0" err="1" smtClean="0">
                <a:solidFill>
                  <a:schemeClr val="tx1"/>
                </a:solidFill>
              </a:rPr>
              <a:t>Scala</a:t>
            </a:r>
            <a:r>
              <a:rPr lang="en-US" sz="1200" b="1" i="1" dirty="0" smtClean="0">
                <a:solidFill>
                  <a:schemeClr val="tx1"/>
                </a:solidFill>
              </a:rPr>
              <a:t>, F#, </a:t>
            </a:r>
            <a:r>
              <a:rPr lang="en-US" sz="1200" b="1" i="1" dirty="0" err="1" smtClean="0">
                <a:solidFill>
                  <a:schemeClr val="tx1"/>
                </a:solidFill>
              </a:rPr>
              <a:t>Clojure</a:t>
            </a:r>
            <a:r>
              <a:rPr lang="en-US" sz="1200" b="1" i="1" dirty="0" smtClean="0">
                <a:solidFill>
                  <a:schemeClr val="tx1"/>
                </a:solidFill>
              </a:rPr>
              <a:t>… C# </a:t>
            </a:r>
            <a:r>
              <a:rPr lang="en-US" sz="1200" b="1" i="1" dirty="0" err="1" smtClean="0">
                <a:solidFill>
                  <a:schemeClr val="tx1"/>
                </a:solidFill>
              </a:rPr>
              <a:t>DataFlow</a:t>
            </a:r>
            <a:r>
              <a:rPr lang="en-US" sz="1200" b="1" i="1" dirty="0" smtClean="0">
                <a:solidFill>
                  <a:schemeClr val="tx1"/>
                </a:solidFill>
              </a:rPr>
              <a:t>??)</a:t>
            </a:r>
            <a:endParaRPr lang="en-US" sz="1200" b="1" dirty="0" smtClean="0">
              <a:solidFill>
                <a:schemeClr val="tx1"/>
              </a:solidFill>
            </a:endParaRPr>
          </a:p>
          <a:p>
            <a:endParaRPr lang="en-US" dirty="0" smtClean="0">
              <a:solidFill>
                <a:schemeClr val="tx1"/>
              </a:solidFill>
              <a:effectLst/>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10</a:t>
            </a:fld>
            <a:endParaRPr lang="en-US"/>
          </a:p>
        </p:txBody>
      </p:sp>
    </p:spTree>
    <p:extLst>
      <p:ext uri="{BB962C8B-B14F-4D97-AF65-F5344CB8AC3E}">
        <p14:creationId xmlns:p14="http://schemas.microsoft.com/office/powerpoint/2010/main" val="29250351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fontScale="77500" lnSpcReduction="20000"/>
          </a:bodyPr>
          <a:lstStyle>
            <a:extLst/>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Immutability gives us enormous power to reason about behavior of programs and potentially it is able to </a:t>
            </a:r>
            <a:r>
              <a:rPr lang="en-US" sz="1200" b="1" i="1" kern="1200" dirty="0" smtClean="0">
                <a:solidFill>
                  <a:schemeClr val="tx1"/>
                </a:solidFill>
                <a:effectLst/>
                <a:latin typeface="+mn-lt"/>
                <a:ea typeface="+mn-ea"/>
                <a:cs typeface="+mn-cs"/>
              </a:rPr>
              <a:t>prove </a:t>
            </a:r>
            <a:r>
              <a:rPr lang="en-US" sz="1200" b="1" kern="1200" dirty="0" smtClean="0">
                <a:solidFill>
                  <a:schemeClr val="tx1"/>
                </a:solidFill>
                <a:effectLst/>
                <a:latin typeface="+mn-lt"/>
                <a:ea typeface="+mn-ea"/>
                <a:cs typeface="+mn-cs"/>
              </a:rPr>
              <a:t>that a program is correct.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FP encourages using transformations rather than mutations. A transformation doesn't modify the object. It just creates a new object</a:t>
            </a:r>
            <a:r>
              <a:rPr lang="en-US" sz="1200" kern="1200" baseline="0" dirty="0" smtClean="0">
                <a:solidFill>
                  <a:schemeClr val="tx1"/>
                </a:solidFill>
                <a:effectLst/>
                <a:latin typeface="+mn-lt"/>
                <a:ea typeface="+mn-ea"/>
                <a:cs typeface="+mn-cs"/>
              </a:rPr>
              <a:t> and</a:t>
            </a:r>
            <a:r>
              <a:rPr lang="en-US" sz="1200" kern="1200" dirty="0" smtClean="0">
                <a:solidFill>
                  <a:schemeClr val="tx1"/>
                </a:solidFill>
                <a:effectLst/>
                <a:latin typeface="+mn-lt"/>
                <a:ea typeface="+mn-ea"/>
                <a:cs typeface="+mn-cs"/>
              </a:rPr>
              <a:t> keeping the original object intact. Which means that </a:t>
            </a:r>
            <a:r>
              <a:rPr lang="en-US" sz="1200" b="1" kern="1200" dirty="0" smtClean="0">
                <a:solidFill>
                  <a:schemeClr val="tx1"/>
                </a:solidFill>
                <a:effectLst/>
                <a:latin typeface="+mn-lt"/>
                <a:ea typeface="+mn-ea"/>
                <a:cs typeface="+mn-cs"/>
              </a:rPr>
              <a:t>the object will be always in one single state and for this reason it's safe to use it WITHOUT DOING EXTRA CHECKING.</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latin typeface="+mn-lt"/>
                <a:ea typeface="+mn-ea"/>
                <a:cs typeface="+mn-cs"/>
              </a:rPr>
              <a:t>When a program is designed using a transformation approach, the result tends</a:t>
            </a:r>
            <a:r>
              <a:rPr lang="en-US" sz="1200" b="1" kern="1200" baseline="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to be more SCALABLE because the the</a:t>
            </a:r>
            <a:r>
              <a:rPr lang="en-US" sz="1200" b="1" kern="1200" baseline="0" dirty="0" smtClean="0">
                <a:solidFill>
                  <a:schemeClr val="tx1"/>
                </a:solidFill>
                <a:latin typeface="+mn-lt"/>
                <a:ea typeface="+mn-ea"/>
                <a:cs typeface="+mn-cs"/>
              </a:rPr>
              <a:t> problem about SHARING STATE doesn’t EXIST</a:t>
            </a:r>
            <a:r>
              <a:rPr lang="en-US" sz="1200" b="1" kern="1200" dirty="0" smtClean="0">
                <a:solidFill>
                  <a:schemeClr val="tx1"/>
                </a:solidFill>
                <a:latin typeface="+mn-lt"/>
                <a:ea typeface="+mn-ea"/>
                <a:cs typeface="+mn-cs"/>
              </a:rPr>
              <a:t>… and almost bug free</a:t>
            </a:r>
          </a:p>
          <a:p>
            <a:pPr marL="0" indent="0">
              <a:buNone/>
            </a:pPr>
            <a:endParaRPr lang="en-US" sz="1200" b="1" baseline="0" dirty="0" smtClean="0">
              <a:solidFill>
                <a:srgbClr val="0000FF"/>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solidFill>
                  <a:srgbClr val="0000FF"/>
                </a:solidFill>
              </a:rPr>
              <a:t>- ($ money analogy) 10 dollars to</a:t>
            </a:r>
            <a:r>
              <a:rPr lang="en-US" sz="1200" baseline="0" dirty="0" smtClean="0">
                <a:solidFill>
                  <a:srgbClr val="0000FF"/>
                </a:solidFill>
              </a:rPr>
              <a:t> split.</a:t>
            </a:r>
            <a:r>
              <a:rPr lang="en-US" sz="1200" baseline="0" dirty="0" smtClean="0"/>
              <a:t>. So you transform the 10$ in two 5$ instead that mutate it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Immutability gives us the confidence that our variables will not be changing and that our objects will be the same no matter what function we will run </a:t>
            </a:r>
            <a:r>
              <a:rPr lang="en-US" sz="1200" kern="1200" dirty="0" err="1" smtClean="0">
                <a:solidFill>
                  <a:schemeClr val="tx1"/>
                </a:solidFill>
                <a:effectLst/>
                <a:latin typeface="+mn-lt"/>
                <a:ea typeface="+mn-ea"/>
                <a:cs typeface="+mn-cs"/>
              </a:rPr>
              <a:t>aganst</a:t>
            </a:r>
            <a:r>
              <a:rPr lang="en-US" sz="1200" kern="1200" dirty="0" smtClean="0">
                <a:solidFill>
                  <a:schemeClr val="tx1"/>
                </a:solidFill>
                <a:effectLst/>
                <a:latin typeface="+mn-lt"/>
                <a:ea typeface="+mn-ea"/>
                <a:cs typeface="+mn-cs"/>
              </a:rPr>
              <a:t>!</a:t>
            </a:r>
          </a:p>
          <a:p>
            <a:r>
              <a:rPr lang="en-US" sz="1200" dirty="0" smtClean="0"/>
              <a:t>Immutable data makes the code predictable and almost bug free, you will be surprise</a:t>
            </a:r>
            <a:r>
              <a:rPr lang="en-US" sz="1200" baseline="0" dirty="0" smtClean="0"/>
              <a:t> and amazed that writing code using this approach your program will be almost bug </a:t>
            </a:r>
            <a:r>
              <a:rPr lang="en-US" sz="1200" baseline="0" dirty="0" smtClean="0"/>
              <a:t>free</a:t>
            </a:r>
            <a:endParaRPr lang="en-US" sz="1200" baseline="0" dirty="0" smtClean="0"/>
          </a:p>
        </p:txBody>
      </p:sp>
      <p:sp>
        <p:nvSpPr>
          <p:cNvPr id="4" name="Rectangle 3"/>
          <p:cNvSpPr>
            <a:spLocks noGrp="1"/>
          </p:cNvSpPr>
          <p:nvPr>
            <p:ph type="sldNum" sz="quarter" idx="10"/>
          </p:nvPr>
        </p:nvSpPr>
        <p:spPr/>
        <p:txBody>
          <a:bodyPr/>
          <a:lstStyle>
            <a:extLst/>
          </a:lstStyle>
          <a:p>
            <a:fld id="{CA5D3BF3-D352-46FC-8343-31F56E6730EA}" type="slidenum">
              <a:rPr lang="en-US" smtClean="0"/>
              <a:pPr/>
              <a:t>11</a:t>
            </a:fld>
            <a:endParaRPr lang="en-US"/>
          </a:p>
        </p:txBody>
      </p:sp>
    </p:spTree>
    <p:extLst>
      <p:ext uri="{BB962C8B-B14F-4D97-AF65-F5344CB8AC3E}">
        <p14:creationId xmlns:p14="http://schemas.microsoft.com/office/powerpoint/2010/main" val="37085605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r>
              <a:rPr lang="en-US" sz="1200" dirty="0" smtClean="0"/>
              <a:t>referential transparency is a function that can be replaced with is value without changing the behavior of a program,</a:t>
            </a:r>
            <a:r>
              <a:rPr lang="en-US" sz="1200" baseline="0" dirty="0" smtClean="0"/>
              <a:t> because his returns </a:t>
            </a:r>
            <a:r>
              <a:rPr lang="en-US" sz="1200" b="1" baseline="0" dirty="0" smtClean="0"/>
              <a:t>values depends only on the input values that are passed</a:t>
            </a:r>
            <a:r>
              <a:rPr lang="en-US" sz="1200" baseline="0" dirty="0" smtClean="0"/>
              <a:t>.</a:t>
            </a:r>
          </a:p>
          <a:p>
            <a:endParaRPr lang="en-US" sz="1200" dirty="0" smtClean="0"/>
          </a:p>
          <a:p>
            <a:r>
              <a:rPr lang="en-US" sz="1200" dirty="0" smtClean="0"/>
              <a:t>This concept can help in proving correctness</a:t>
            </a:r>
            <a:r>
              <a:rPr lang="en-US" sz="1200" baseline="0" dirty="0" smtClean="0"/>
              <a:t>, help to </a:t>
            </a:r>
            <a:r>
              <a:rPr lang="en-US" sz="1200" baseline="0" dirty="0" err="1" smtClean="0"/>
              <a:t>memoized</a:t>
            </a:r>
            <a:r>
              <a:rPr lang="en-US" sz="1200" baseline="0" dirty="0" smtClean="0"/>
              <a:t> (cache), and parallelize the code </a:t>
            </a:r>
            <a:endParaRPr lang="en-US" sz="1200" dirty="0" smtClean="0"/>
          </a:p>
        </p:txBody>
      </p:sp>
      <p:sp>
        <p:nvSpPr>
          <p:cNvPr id="4" name="Rectangle 3"/>
          <p:cNvSpPr>
            <a:spLocks noGrp="1"/>
          </p:cNvSpPr>
          <p:nvPr>
            <p:ph type="sldNum" sz="quarter" idx="10"/>
          </p:nvPr>
        </p:nvSpPr>
        <p:spPr/>
        <p:txBody>
          <a:bodyPr/>
          <a:lstStyle>
            <a:extLst/>
          </a:lstStyle>
          <a:p>
            <a:fld id="{CA5D3BF3-D352-46FC-8343-31F56E6730EA}" type="slidenum">
              <a:rPr lang="en-US" smtClean="0"/>
              <a:pPr/>
              <a:t>12</a:t>
            </a:fld>
            <a:endParaRPr lang="en-US"/>
          </a:p>
        </p:txBody>
      </p:sp>
    </p:spTree>
    <p:extLst>
      <p:ext uri="{BB962C8B-B14F-4D97-AF65-F5344CB8AC3E}">
        <p14:creationId xmlns:p14="http://schemas.microsoft.com/office/powerpoint/2010/main" val="6888679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r>
              <a:rPr lang="en-US" sz="1200" kern="1200" dirty="0" smtClean="0">
                <a:solidFill>
                  <a:schemeClr val="tx1"/>
                </a:solidFill>
                <a:latin typeface="+mn-lt"/>
                <a:ea typeface="+mn-ea"/>
                <a:cs typeface="+mn-cs"/>
              </a:rPr>
              <a:t>As an example, let's use two functions, one which is referentially opaque, and the other which is referentially transparent:</a:t>
            </a:r>
          </a:p>
          <a:p>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globalValue</a:t>
            </a:r>
            <a:r>
              <a:rPr lang="en-US" sz="1200" kern="1200" dirty="0" smtClean="0">
                <a:solidFill>
                  <a:schemeClr val="tx1"/>
                </a:solidFill>
                <a:latin typeface="+mn-lt"/>
                <a:ea typeface="+mn-ea"/>
                <a:cs typeface="+mn-cs"/>
              </a:rPr>
              <a:t> = 0;</a:t>
            </a:r>
          </a:p>
          <a:p>
            <a:endParaRPr lang="en-US" sz="1200" kern="1200" dirty="0" smtClean="0">
              <a:solidFill>
                <a:schemeClr val="tx1"/>
              </a:solidFill>
              <a:latin typeface="+mn-lt"/>
              <a:ea typeface="+mn-ea"/>
              <a:cs typeface="+mn-cs"/>
            </a:endParaRPr>
          </a:p>
          <a:p>
            <a:r>
              <a:rPr lang="en-US" sz="1200" kern="1200" dirty="0" smtClean="0">
                <a:solidFill>
                  <a:schemeClr val="tx1"/>
                </a:solidFill>
                <a:effectLst/>
                <a:latin typeface="+mn-lt"/>
                <a:ea typeface="+mn-ea"/>
                <a:cs typeface="+mn-cs"/>
              </a:rPr>
              <a:t>let</a:t>
            </a:r>
            <a:r>
              <a:rPr lang="en-US" dirty="0" smtClean="0"/>
              <a:t> </a:t>
            </a:r>
            <a:r>
              <a:rPr lang="en-US" dirty="0" err="1" smtClean="0"/>
              <a:t>globalValue</a:t>
            </a:r>
            <a:r>
              <a:rPr lang="en-US" dirty="0" smtClean="0"/>
              <a:t> = 1  // mutable</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let</a:t>
            </a:r>
            <a:r>
              <a:rPr lang="en-US" dirty="0" smtClean="0"/>
              <a:t> increase x =    </a:t>
            </a:r>
          </a:p>
          <a:p>
            <a:r>
              <a:rPr lang="en-US" dirty="0" err="1" smtClean="0"/>
              <a:t>globalValue</a:t>
            </a:r>
            <a:r>
              <a:rPr lang="en-US" dirty="0" smtClean="0"/>
              <a:t> &lt;- </a:t>
            </a:r>
            <a:r>
              <a:rPr lang="en-US" dirty="0" err="1" smtClean="0"/>
              <a:t>globalValue</a:t>
            </a:r>
            <a:r>
              <a:rPr lang="en-US" dirty="0" smtClean="0"/>
              <a:t> + 1     </a:t>
            </a:r>
          </a:p>
          <a:p>
            <a:r>
              <a:rPr lang="en-US" dirty="0" smtClean="0"/>
              <a:t>x + </a:t>
            </a:r>
            <a:r>
              <a:rPr lang="en-US" dirty="0" err="1" smtClean="0"/>
              <a:t>globalValue</a:t>
            </a:r>
            <a:endParaRPr lang="en-US" sz="1200" kern="1200" dirty="0" smtClean="0">
              <a:solidFill>
                <a:schemeClr val="tx1"/>
              </a:solidFill>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13</a:t>
            </a:fld>
            <a:endParaRPr lang="en-US"/>
          </a:p>
        </p:txBody>
      </p:sp>
    </p:spTree>
    <p:extLst>
      <p:ext uri="{BB962C8B-B14F-4D97-AF65-F5344CB8AC3E}">
        <p14:creationId xmlns:p14="http://schemas.microsoft.com/office/powerpoint/2010/main" val="6888679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endParaRPr lang="en-US" sz="1200" kern="1200" dirty="0" smtClean="0">
              <a:solidFill>
                <a:schemeClr val="tx1"/>
              </a:solidFill>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14</a:t>
            </a:fld>
            <a:endParaRPr lang="en-US"/>
          </a:p>
        </p:txBody>
      </p:sp>
    </p:spTree>
    <p:extLst>
      <p:ext uri="{BB962C8B-B14F-4D97-AF65-F5344CB8AC3E}">
        <p14:creationId xmlns:p14="http://schemas.microsoft.com/office/powerpoint/2010/main" val="6888679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endParaRPr lang="en-US"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15</a:t>
            </a:fld>
            <a:endParaRPr lang="en-US"/>
          </a:p>
        </p:txBody>
      </p:sp>
    </p:spTree>
    <p:extLst>
      <p:ext uri="{BB962C8B-B14F-4D97-AF65-F5344CB8AC3E}">
        <p14:creationId xmlns:p14="http://schemas.microsoft.com/office/powerpoint/2010/main" val="34161744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a:bodyPr>
          <a:lstStyle>
            <a:extLst/>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dirty="0" smtClean="0">
                <a:solidFill>
                  <a:schemeClr val="tx1"/>
                </a:solidFill>
                <a:effectLst/>
                <a:latin typeface="+mn-lt"/>
                <a:ea typeface="+mn-ea"/>
                <a:cs typeface="+mn-cs"/>
              </a:rPr>
              <a:t>Almost every program has to handle events, whether it</a:t>
            </a:r>
            <a:r>
              <a:rPr lang="en-US" sz="1200" b="0" kern="1200" baseline="0" dirty="0" smtClean="0">
                <a:solidFill>
                  <a:schemeClr val="tx1"/>
                </a:solidFill>
                <a:effectLst/>
                <a:latin typeface="+mn-lt"/>
                <a:ea typeface="+mn-ea"/>
                <a:cs typeface="+mn-cs"/>
              </a:rPr>
              <a:t> is </a:t>
            </a:r>
            <a:r>
              <a:rPr lang="en-US" sz="1200" b="0" kern="1200" dirty="0" smtClean="0">
                <a:solidFill>
                  <a:schemeClr val="tx1"/>
                </a:solidFill>
                <a:effectLst/>
                <a:latin typeface="+mn-lt"/>
                <a:ea typeface="+mn-ea"/>
                <a:cs typeface="+mn-cs"/>
              </a:rPr>
              <a:t>clicks in the user interface or listening to sockets in a server</a:t>
            </a:r>
            <a:r>
              <a:rPr lang="en-US" sz="1200" b="0" dirty="0" smtClean="0">
                <a:effectLst/>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latin typeface="+mn-lt"/>
                <a:ea typeface="+mn-ea"/>
                <a:cs typeface="+mn-cs"/>
              </a:rPr>
              <a:t>So let think about </a:t>
            </a:r>
            <a:r>
              <a:rPr lang="en-US" sz="1200" b="1" kern="1200" baseline="0" dirty="0" smtClean="0">
                <a:solidFill>
                  <a:schemeClr val="tx1"/>
                </a:solidFill>
                <a:latin typeface="+mn-lt"/>
                <a:ea typeface="+mn-ea"/>
                <a:cs typeface="+mn-cs"/>
              </a:rPr>
              <a:t>Events as a r</a:t>
            </a:r>
            <a:r>
              <a:rPr lang="en-US" sz="1200" b="1" kern="1200" dirty="0" smtClean="0">
                <a:solidFill>
                  <a:schemeClr val="tx1"/>
                </a:solidFill>
                <a:latin typeface="+mn-lt"/>
                <a:ea typeface="+mn-ea"/>
                <a:cs typeface="+mn-cs"/>
              </a:rPr>
              <a:t>eaction to a change of state</a:t>
            </a:r>
          </a:p>
          <a:p>
            <a:endParaRPr lang="en-US" sz="1200" b="0" kern="1200" dirty="0" smtClean="0">
              <a:solidFill>
                <a:schemeClr val="tx1"/>
              </a:solidFill>
              <a:effectLst/>
              <a:latin typeface="+mn-lt"/>
              <a:ea typeface="+mn-ea"/>
              <a:cs typeface="+mn-cs"/>
            </a:endParaRPr>
          </a:p>
          <a:p>
            <a:r>
              <a:rPr lang="en-US" sz="1200" b="0" kern="1200" dirty="0" smtClean="0">
                <a:solidFill>
                  <a:schemeClr val="tx1"/>
                </a:solidFill>
                <a:effectLst/>
                <a:latin typeface="+mn-lt"/>
                <a:ea typeface="+mn-ea"/>
                <a:cs typeface="+mn-cs"/>
              </a:rPr>
              <a:t>Event based programming is a well understood concept in the .NET ecosystem, but</a:t>
            </a:r>
            <a:r>
              <a:rPr lang="en-US" sz="1200" b="0" kern="1200" baseline="0" dirty="0" smtClean="0">
                <a:solidFill>
                  <a:schemeClr val="tx1"/>
                </a:solidFill>
                <a:effectLst/>
                <a:latin typeface="+mn-lt"/>
                <a:ea typeface="+mn-ea"/>
                <a:cs typeface="+mn-cs"/>
              </a:rPr>
              <a:t> </a:t>
            </a:r>
            <a:r>
              <a:rPr lang="en-US" sz="1200" b="0" kern="1200" baseline="0" dirty="0" smtClean="0">
                <a:solidFill>
                  <a:schemeClr val="tx1"/>
                </a:solidFill>
                <a:latin typeface="+mn-lt"/>
                <a:ea typeface="+mn-ea"/>
                <a:cs typeface="+mn-cs"/>
              </a:rPr>
              <a:t>F# brings the concept of </a:t>
            </a:r>
            <a:r>
              <a:rPr lang="en-US" sz="1200" b="1" kern="1200" baseline="0" dirty="0" smtClean="0">
                <a:solidFill>
                  <a:schemeClr val="tx1"/>
                </a:solidFill>
                <a:latin typeface="+mn-lt"/>
                <a:ea typeface="+mn-ea"/>
                <a:cs typeface="+mn-cs"/>
              </a:rPr>
              <a:t>composition</a:t>
            </a:r>
            <a:r>
              <a:rPr lang="en-US" sz="1200" b="0" kern="1200" baseline="0" dirty="0" smtClean="0">
                <a:solidFill>
                  <a:schemeClr val="tx1"/>
                </a:solidFill>
                <a:latin typeface="+mn-lt"/>
                <a:ea typeface="+mn-ea"/>
                <a:cs typeface="+mn-cs"/>
              </a:rPr>
              <a:t>, the events are </a:t>
            </a:r>
            <a:r>
              <a:rPr lang="en-US" sz="1200" b="0" kern="1200" baseline="0" dirty="0" err="1" smtClean="0">
                <a:solidFill>
                  <a:schemeClr val="tx1"/>
                </a:solidFill>
                <a:latin typeface="+mn-lt"/>
                <a:ea typeface="+mn-ea"/>
                <a:cs typeface="+mn-cs"/>
              </a:rPr>
              <a:t>composable</a:t>
            </a:r>
            <a:endParaRPr lang="en-US" sz="1200" b="0" kern="1200" baseline="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In F# events are first class citizen</a:t>
            </a:r>
            <a:r>
              <a:rPr lang="en-US" sz="1200" kern="1200" baseline="0" dirty="0" smtClean="0">
                <a:solidFill>
                  <a:schemeClr val="tx1"/>
                </a:solidFill>
                <a:effectLst/>
                <a:latin typeface="+mn-lt"/>
                <a:ea typeface="+mn-ea"/>
                <a:cs typeface="+mn-cs"/>
              </a:rPr>
              <a:t>, t</a:t>
            </a:r>
            <a:r>
              <a:rPr lang="en-US" sz="1200" kern="1200" dirty="0" smtClean="0">
                <a:solidFill>
                  <a:schemeClr val="tx1"/>
                </a:solidFill>
                <a:latin typeface="+mn-lt"/>
                <a:ea typeface="+mn-ea"/>
                <a:cs typeface="+mn-cs"/>
              </a:rPr>
              <a:t>his means that you can write a function that takes an event as an argument and returns an event. </a:t>
            </a:r>
            <a:endParaRPr lang="en-US" sz="1200" b="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dirty="0" smtClean="0">
                <a:solidFill>
                  <a:schemeClr val="tx1"/>
                </a:solidFill>
                <a:effectLst/>
                <a:latin typeface="+mn-lt"/>
                <a:ea typeface="+mn-ea"/>
                <a:cs typeface="+mn-cs"/>
              </a:rPr>
              <a:t>In</a:t>
            </a:r>
            <a:r>
              <a:rPr lang="en-US" sz="1200" b="0" kern="1200" baseline="0" dirty="0" smtClean="0">
                <a:solidFill>
                  <a:schemeClr val="tx1"/>
                </a:solidFill>
                <a:effectLst/>
                <a:latin typeface="+mn-lt"/>
                <a:ea typeface="+mn-ea"/>
                <a:cs typeface="+mn-cs"/>
              </a:rPr>
              <a:t> fact </a:t>
            </a:r>
            <a:r>
              <a:rPr lang="en-US" sz="1200" b="0" kern="1200" dirty="0" smtClean="0">
                <a:solidFill>
                  <a:schemeClr val="tx1"/>
                </a:solidFill>
                <a:effectLst/>
                <a:latin typeface="+mn-lt"/>
                <a:ea typeface="+mn-ea"/>
                <a:cs typeface="+mn-cs"/>
              </a:rPr>
              <a:t>there are functions, </a:t>
            </a:r>
            <a:r>
              <a:rPr lang="en-US" sz="1200" b="0" kern="1200" baseline="0" dirty="0" smtClean="0">
                <a:solidFill>
                  <a:schemeClr val="tx1"/>
                </a:solidFill>
                <a:latin typeface="+mn-lt"/>
                <a:ea typeface="+mn-ea"/>
                <a:cs typeface="+mn-cs"/>
              </a:rPr>
              <a:t>called </a:t>
            </a:r>
            <a:r>
              <a:rPr lang="en-US" sz="1200" b="1" kern="1200" baseline="0" dirty="0" smtClean="0">
                <a:solidFill>
                  <a:schemeClr val="tx1"/>
                </a:solidFill>
                <a:latin typeface="+mn-lt"/>
                <a:ea typeface="+mn-ea"/>
                <a:cs typeface="+mn-cs"/>
              </a:rPr>
              <a:t>COMBINATORS</a:t>
            </a:r>
            <a:r>
              <a:rPr lang="en-US" sz="1200" b="0" kern="1200" baseline="0" dirty="0" smtClean="0">
                <a:solidFill>
                  <a:schemeClr val="tx1"/>
                </a:solidFill>
                <a:latin typeface="+mn-lt"/>
                <a:ea typeface="+mn-ea"/>
                <a:cs typeface="+mn-cs"/>
              </a:rPr>
              <a:t>,</a:t>
            </a:r>
            <a:r>
              <a:rPr lang="en-US" sz="1200" b="0" kern="1200" dirty="0" smtClean="0">
                <a:solidFill>
                  <a:schemeClr val="tx1"/>
                </a:solidFill>
                <a:effectLst/>
                <a:latin typeface="+mn-lt"/>
                <a:ea typeface="+mn-ea"/>
                <a:cs typeface="+mn-cs"/>
              </a:rPr>
              <a:t> in the “Event” module that are taking events and transform</a:t>
            </a:r>
            <a:r>
              <a:rPr lang="en-US" sz="1200" b="0" kern="1200" baseline="0" dirty="0" smtClean="0">
                <a:solidFill>
                  <a:schemeClr val="tx1"/>
                </a:solidFill>
                <a:effectLst/>
                <a:latin typeface="+mn-lt"/>
                <a:ea typeface="+mn-ea"/>
                <a:cs typeface="+mn-cs"/>
              </a:rPr>
              <a:t> them or compose them </a:t>
            </a:r>
            <a:r>
              <a:rPr lang="en-US" sz="1200" b="0" kern="1200" dirty="0" smtClean="0">
                <a:solidFill>
                  <a:schemeClr val="tx1"/>
                </a:solidFill>
                <a:effectLst/>
                <a:latin typeface="+mn-lt"/>
                <a:ea typeface="+mn-ea"/>
                <a:cs typeface="+mn-cs"/>
              </a:rPr>
              <a:t>in new events.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The idea is to turn a series of events into an ”EVENT STREAM". Event streams then become quite like </a:t>
            </a:r>
            <a:r>
              <a:rPr lang="en-US" sz="1200" b="1" kern="1200" dirty="0" err="1" smtClean="0">
                <a:solidFill>
                  <a:schemeClr val="tx1"/>
                </a:solidFill>
                <a:effectLst/>
                <a:latin typeface="+mn-lt"/>
                <a:ea typeface="+mn-ea"/>
                <a:cs typeface="+mn-cs"/>
              </a:rPr>
              <a:t>IEnumerables</a:t>
            </a:r>
            <a:r>
              <a:rPr lang="en-US" sz="1200" b="1" kern="1200" dirty="0" smtClean="0">
                <a:solidFill>
                  <a:schemeClr val="tx1"/>
                </a:solidFill>
                <a:effectLst/>
                <a:latin typeface="+mn-lt"/>
                <a:ea typeface="+mn-ea"/>
                <a:cs typeface="+mn-cs"/>
              </a:rPr>
              <a:t>, so that they can be filtered, mapped, split and combined</a:t>
            </a:r>
            <a:r>
              <a:rPr lang="en-US" sz="1200" b="1" kern="1200" dirty="0" smtClean="0">
                <a:solidFill>
                  <a:schemeClr val="tx1"/>
                </a:solidFill>
                <a:effectLst/>
                <a:latin typeface="+mn-lt"/>
                <a:ea typeface="+mn-ea"/>
                <a:cs typeface="+mn-cs"/>
              </a:rPr>
              <a:t>.</a:t>
            </a:r>
            <a:endParaRPr lang="en-US" sz="1200" b="1" kern="1200" dirty="0" smtClean="0">
              <a:solidFill>
                <a:schemeClr val="tx1"/>
              </a:solidFill>
              <a:effectLst/>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16</a:t>
            </a:fld>
            <a:endParaRPr lang="en-US"/>
          </a:p>
        </p:txBody>
      </p:sp>
    </p:spTree>
    <p:extLst>
      <p:ext uri="{BB962C8B-B14F-4D97-AF65-F5344CB8AC3E}">
        <p14:creationId xmlns:p14="http://schemas.microsoft.com/office/powerpoint/2010/main" val="5367674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pPr marL="0" lvl="1" indent="0" algn="l">
              <a:buNone/>
            </a:pPr>
            <a:r>
              <a:rPr lang="en-US" sz="1200" i="1" dirty="0" err="1" smtClean="0"/>
              <a:t>Combinators</a:t>
            </a:r>
            <a:r>
              <a:rPr lang="en-US" sz="1200" i="1" dirty="0" smtClean="0"/>
              <a:t> are great for a declarative</a:t>
            </a:r>
            <a:r>
              <a:rPr lang="en-US" sz="1200" i="1" baseline="0" dirty="0" smtClean="0"/>
              <a:t> way to program </a:t>
            </a:r>
            <a:r>
              <a:rPr lang="en-US" sz="1200" i="1" dirty="0" smtClean="0"/>
              <a:t>against events</a:t>
            </a:r>
          </a:p>
          <a:p>
            <a:pPr marL="0" lvl="1" indent="0" algn="l">
              <a:buNone/>
            </a:pPr>
            <a:r>
              <a:rPr lang="en-US" sz="1200" b="1" i="1" dirty="0" smtClean="0"/>
              <a:t>As you can see The Event</a:t>
            </a:r>
            <a:r>
              <a:rPr lang="en-US" sz="1200" b="1" i="1" baseline="0" dirty="0" smtClean="0"/>
              <a:t> module provides functions that look like we are programing against sequences</a:t>
            </a:r>
          </a:p>
          <a:p>
            <a:pPr marL="0" lvl="1" indent="0" algn="l">
              <a:buNone/>
            </a:pPr>
            <a:endParaRPr lang="en-US" sz="1200" b="1" i="1" dirty="0" smtClean="0"/>
          </a:p>
          <a:p>
            <a:pPr marL="0" lvl="1" indent="0" algn="l">
              <a:buNone/>
            </a:pPr>
            <a:r>
              <a:rPr lang="en-US" sz="1200" b="1" i="1" u="sng" dirty="0" smtClean="0"/>
              <a:t>What </a:t>
            </a:r>
            <a:r>
              <a:rPr lang="en-US" sz="1200" i="1" u="sng" dirty="0" smtClean="0"/>
              <a:t> to do with the </a:t>
            </a:r>
            <a:r>
              <a:rPr lang="en-US" sz="1200" b="1" i="1" u="sng" dirty="0" smtClean="0"/>
              <a:t>received data</a:t>
            </a:r>
            <a:r>
              <a:rPr lang="en-US" sz="1200" i="1" u="sng" dirty="0" smtClean="0"/>
              <a:t> VS </a:t>
            </a:r>
            <a:r>
              <a:rPr lang="en-US" sz="1200" b="1" i="1" u="sng" dirty="0" smtClean="0"/>
              <a:t>How </a:t>
            </a:r>
            <a:r>
              <a:rPr lang="en-US" sz="1200" i="1" u="sng" dirty="0" smtClean="0"/>
              <a:t>to </a:t>
            </a:r>
            <a:r>
              <a:rPr lang="en-US" sz="1200" b="1" i="1" u="sng" dirty="0" smtClean="0"/>
              <a:t>react</a:t>
            </a:r>
            <a:r>
              <a:rPr lang="en-US" sz="1200" i="1" u="sng" dirty="0" smtClean="0"/>
              <a:t> with the received data </a:t>
            </a:r>
          </a:p>
          <a:p>
            <a:pPr marL="0" lvl="1" indent="0" algn="l">
              <a:buNone/>
            </a:pPr>
            <a:endParaRPr lang="en-US" sz="1200" b="1" i="1" dirty="0" smtClean="0"/>
          </a:p>
          <a:p>
            <a:r>
              <a:rPr lang="en-US" sz="1200" b="1" kern="1200" dirty="0" smtClean="0">
                <a:solidFill>
                  <a:schemeClr val="tx1"/>
                </a:solidFill>
                <a:effectLst/>
                <a:latin typeface="+mn-lt"/>
                <a:ea typeface="+mn-ea"/>
                <a:cs typeface="+mn-cs"/>
              </a:rPr>
              <a:t>Subscribers add event handlers which are called when the event is triggered. </a:t>
            </a:r>
          </a:p>
          <a:p>
            <a:r>
              <a:rPr lang="en-US" sz="1200" b="1" kern="1200" dirty="0" smtClean="0">
                <a:solidFill>
                  <a:schemeClr val="tx1"/>
                </a:solidFill>
                <a:effectLst/>
                <a:latin typeface="+mn-lt"/>
                <a:ea typeface="+mn-ea"/>
                <a:cs typeface="+mn-cs"/>
              </a:rPr>
              <a:t> </a:t>
            </a:r>
          </a:p>
          <a:p>
            <a:r>
              <a:rPr lang="en-US" sz="1200" b="1" kern="1200" dirty="0" smtClean="0">
                <a:solidFill>
                  <a:schemeClr val="tx1"/>
                </a:solidFill>
                <a:effectLst/>
                <a:latin typeface="+mn-lt"/>
                <a:ea typeface="+mn-ea"/>
                <a:cs typeface="+mn-cs"/>
              </a:rPr>
              <a:t>The F# language treats .NET events as values of type </a:t>
            </a:r>
            <a:r>
              <a:rPr lang="en-US" sz="1200" b="1" kern="1200" dirty="0" err="1" smtClean="0">
                <a:solidFill>
                  <a:schemeClr val="tx1"/>
                </a:solidFill>
                <a:effectLst/>
                <a:latin typeface="+mn-lt"/>
                <a:ea typeface="+mn-ea"/>
                <a:cs typeface="+mn-cs"/>
              </a:rPr>
              <a:t>IEvent</a:t>
            </a:r>
            <a:r>
              <a:rPr lang="en-US" sz="1200" b="1" kern="1200" dirty="0" smtClean="0">
                <a:solidFill>
                  <a:schemeClr val="tx1"/>
                </a:solidFill>
                <a:effectLst/>
                <a:latin typeface="+mn-lt"/>
                <a:ea typeface="+mn-ea"/>
                <a:cs typeface="+mn-cs"/>
              </a:rPr>
              <a:t>&lt;'T&gt; and provides a rich programming model built on top of events. This interface inherits from the </a:t>
            </a:r>
            <a:r>
              <a:rPr lang="en-US" sz="1200" b="1" kern="1200" dirty="0" err="1" smtClean="0">
                <a:solidFill>
                  <a:schemeClr val="tx1"/>
                </a:solidFill>
                <a:effectLst/>
                <a:latin typeface="+mn-lt"/>
                <a:ea typeface="+mn-ea"/>
                <a:cs typeface="+mn-cs"/>
              </a:rPr>
              <a:t>IObservable</a:t>
            </a:r>
            <a:r>
              <a:rPr lang="en-US" sz="1200" b="1" kern="1200" dirty="0" smtClean="0">
                <a:solidFill>
                  <a:schemeClr val="tx1"/>
                </a:solidFill>
                <a:effectLst/>
                <a:latin typeface="+mn-lt"/>
                <a:ea typeface="+mn-ea"/>
                <a:cs typeface="+mn-cs"/>
              </a:rPr>
              <a:t>&lt;'T&gt; type that is available in Microsoft® .NET 4.0 and is used by other libraries such as Reactive Extensions (Rx).</a:t>
            </a:r>
          </a:p>
          <a:p>
            <a:pPr marL="0" lvl="1" indent="0" algn="l">
              <a:buNone/>
            </a:pPr>
            <a:endParaRPr lang="en-US" sz="1200" b="1" i="1"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17</a:t>
            </a:fld>
            <a:endParaRPr lang="en-US"/>
          </a:p>
        </p:txBody>
      </p:sp>
    </p:spTree>
    <p:extLst>
      <p:ext uri="{BB962C8B-B14F-4D97-AF65-F5344CB8AC3E}">
        <p14:creationId xmlns:p14="http://schemas.microsoft.com/office/powerpoint/2010/main" val="19485595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r>
              <a:rPr lang="en-US" sz="1200" kern="1200" dirty="0" smtClean="0">
                <a:solidFill>
                  <a:schemeClr val="tx1"/>
                </a:solidFill>
                <a:latin typeface="+mn-lt"/>
                <a:ea typeface="+mn-ea"/>
                <a:cs typeface="+mn-cs"/>
              </a:rPr>
              <a:t>This is a peek of the</a:t>
            </a:r>
            <a:r>
              <a:rPr lang="en-US" sz="1200" kern="1200" baseline="0" dirty="0" smtClean="0">
                <a:solidFill>
                  <a:schemeClr val="tx1"/>
                </a:solidFill>
                <a:latin typeface="+mn-lt"/>
                <a:ea typeface="+mn-ea"/>
                <a:cs typeface="+mn-cs"/>
              </a:rPr>
              <a:t> functions in the </a:t>
            </a:r>
            <a:r>
              <a:rPr lang="en-US" sz="1200" kern="1200" dirty="0" smtClean="0">
                <a:solidFill>
                  <a:schemeClr val="tx1"/>
                </a:solidFill>
                <a:latin typeface="+mn-lt"/>
                <a:ea typeface="+mn-ea"/>
                <a:cs typeface="+mn-cs"/>
              </a:rPr>
              <a:t>Event module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MAP EVENT	 T -&gt; to -&gt; R</a:t>
            </a:r>
          </a:p>
          <a:p>
            <a:endParaRPr lang="en-US" sz="1200" kern="1200" dirty="0" smtClean="0">
              <a:solidFill>
                <a:schemeClr val="tx1"/>
              </a:solidFill>
              <a:latin typeface="+mn-lt"/>
              <a:ea typeface="+mn-ea"/>
              <a:cs typeface="+mn-cs"/>
            </a:endParaRPr>
          </a:p>
          <a:p>
            <a:r>
              <a:rPr lang="en-US" sz="1200" b="1" kern="1200" dirty="0" smtClean="0">
                <a:solidFill>
                  <a:schemeClr val="tx1"/>
                </a:solidFill>
                <a:latin typeface="+mn-lt"/>
                <a:ea typeface="+mn-ea"/>
                <a:cs typeface="+mn-cs"/>
              </a:rPr>
              <a:t>See the signature, </a:t>
            </a:r>
            <a:endParaRPr lang="en-US"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18</a:t>
            </a:fld>
            <a:endParaRPr lang="en-US"/>
          </a:p>
        </p:txBody>
      </p:sp>
    </p:spTree>
    <p:extLst>
      <p:ext uri="{BB962C8B-B14F-4D97-AF65-F5344CB8AC3E}">
        <p14:creationId xmlns:p14="http://schemas.microsoft.com/office/powerpoint/2010/main" val="30549744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endParaRPr lang="en-US"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19</a:t>
            </a:fld>
            <a:endParaRPr lang="en-US"/>
          </a:p>
        </p:txBody>
      </p:sp>
    </p:spTree>
    <p:extLst>
      <p:ext uri="{BB962C8B-B14F-4D97-AF65-F5344CB8AC3E}">
        <p14:creationId xmlns:p14="http://schemas.microsoft.com/office/powerpoint/2010/main" val="41857742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r>
              <a:rPr lang="en-US" sz="2000" dirty="0" smtClean="0"/>
              <a:t>I</a:t>
            </a:r>
            <a:r>
              <a:rPr lang="en-US" sz="2000" baseline="0" dirty="0" smtClean="0"/>
              <a:t> will run demo code at the end of each section</a:t>
            </a:r>
            <a:endParaRPr lang="en-US" sz="2000"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2</a:t>
            </a:fld>
            <a:endParaRPr lang="en-US"/>
          </a:p>
        </p:txBody>
      </p:sp>
    </p:spTree>
    <p:extLst>
      <p:ext uri="{BB962C8B-B14F-4D97-AF65-F5344CB8AC3E}">
        <p14:creationId xmlns:p14="http://schemas.microsoft.com/office/powerpoint/2010/main" val="42711961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a:bodyPr>
          <a:lstStyle>
            <a:extLst/>
          </a:lstStyle>
          <a:p>
            <a:r>
              <a:rPr lang="en-US" sz="1200" b="0" kern="1200" dirty="0" smtClean="0">
                <a:solidFill>
                  <a:schemeClr val="tx1"/>
                </a:solidFill>
                <a:latin typeface="+mn-lt"/>
                <a:ea typeface="+mn-ea"/>
                <a:cs typeface="+mn-cs"/>
              </a:rPr>
              <a:t>A problem with the</a:t>
            </a:r>
            <a:r>
              <a:rPr lang="en-US" sz="1200" b="1" kern="1200" dirty="0" smtClean="0">
                <a:solidFill>
                  <a:schemeClr val="tx1"/>
                </a:solidFill>
                <a:latin typeface="+mn-lt"/>
                <a:ea typeface="+mn-ea"/>
                <a:cs typeface="+mn-cs"/>
              </a:rPr>
              <a:t> Event composition</a:t>
            </a:r>
            <a:r>
              <a:rPr lang="en-US" sz="1200" b="0" kern="1200" dirty="0" smtClean="0">
                <a:solidFill>
                  <a:schemeClr val="tx1"/>
                </a:solidFill>
                <a:latin typeface="+mn-lt"/>
                <a:ea typeface="+mn-ea"/>
                <a:cs typeface="+mn-cs"/>
              </a:rPr>
              <a:t>,</a:t>
            </a:r>
            <a:r>
              <a:rPr lang="en-US" sz="1200" b="0" kern="1200" baseline="0" dirty="0" smtClean="0">
                <a:solidFill>
                  <a:schemeClr val="tx1"/>
                </a:solidFill>
                <a:latin typeface="+mn-lt"/>
                <a:ea typeface="+mn-ea"/>
                <a:cs typeface="+mn-cs"/>
              </a:rPr>
              <a:t> is that they </a:t>
            </a:r>
            <a:r>
              <a:rPr lang="en-US" sz="1200" b="0" kern="1200" dirty="0" smtClean="0">
                <a:solidFill>
                  <a:schemeClr val="tx1"/>
                </a:solidFill>
                <a:latin typeface="+mn-lt"/>
                <a:ea typeface="+mn-ea"/>
                <a:cs typeface="+mn-cs"/>
              </a:rPr>
              <a:t>are</a:t>
            </a:r>
            <a:r>
              <a:rPr lang="en-US" sz="1200" b="0" kern="1200" baseline="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attached to the source of event and they don’t provide a way to </a:t>
            </a:r>
            <a:r>
              <a:rPr lang="en-US" sz="1200" b="1" kern="1200" dirty="0" smtClean="0">
                <a:solidFill>
                  <a:schemeClr val="tx1"/>
                </a:solidFill>
                <a:latin typeface="+mn-lt"/>
                <a:ea typeface="+mn-ea"/>
                <a:cs typeface="+mn-cs"/>
              </a:rPr>
              <a:t>unsubscribe</a:t>
            </a:r>
            <a:r>
              <a:rPr lang="en-US" sz="1200" b="0" kern="1200" dirty="0" smtClean="0">
                <a:solidFill>
                  <a:schemeClr val="tx1"/>
                </a:solidFill>
                <a:latin typeface="+mn-lt"/>
                <a:ea typeface="+mn-ea"/>
                <a:cs typeface="+mn-cs"/>
              </a:rPr>
              <a:t>. </a:t>
            </a:r>
          </a:p>
          <a:p>
            <a:r>
              <a:rPr lang="en-US" sz="1200" b="0" kern="1200" dirty="0" smtClean="0">
                <a:solidFill>
                  <a:schemeClr val="tx1"/>
                </a:solidFill>
                <a:latin typeface="+mn-lt"/>
                <a:ea typeface="+mn-ea"/>
                <a:cs typeface="+mn-cs"/>
              </a:rPr>
              <a:t>And this can lead to Memory leak issues.     </a:t>
            </a:r>
            <a:r>
              <a:rPr lang="en-US" sz="1200" dirty="0" smtClean="0"/>
              <a:t>Instead, in F# we can</a:t>
            </a:r>
            <a:r>
              <a:rPr lang="en-US" sz="1200" baseline="0" dirty="0" smtClean="0"/>
              <a:t> use the Observable module to c</a:t>
            </a:r>
            <a:r>
              <a:rPr lang="en-US" sz="1200" dirty="0" smtClean="0"/>
              <a:t>onstruct events using </a:t>
            </a:r>
            <a:r>
              <a:rPr lang="en-US" sz="1200" dirty="0" err="1" smtClean="0"/>
              <a:t>combinators</a:t>
            </a:r>
            <a:r>
              <a:rPr lang="en-US" sz="1200" dirty="0" smtClean="0"/>
              <a:t>,</a:t>
            </a:r>
            <a:r>
              <a:rPr lang="en-US" sz="1200" baseline="0" dirty="0" smtClean="0"/>
              <a:t> and the </a:t>
            </a:r>
            <a:r>
              <a:rPr lang="en-US" sz="1200" b="1" baseline="0" dirty="0" smtClean="0"/>
              <a:t>observable</a:t>
            </a:r>
            <a:r>
              <a:rPr lang="en-US" sz="1200" baseline="0" dirty="0" smtClean="0"/>
              <a:t> will </a:t>
            </a:r>
            <a:r>
              <a:rPr lang="en-US" sz="1200" b="0" kern="1200" dirty="0" smtClean="0">
                <a:solidFill>
                  <a:schemeClr val="tx1"/>
                </a:solidFill>
                <a:latin typeface="+mn-lt"/>
                <a:ea typeface="+mn-ea"/>
                <a:cs typeface="+mn-cs"/>
              </a:rPr>
              <a:t>provide back an </a:t>
            </a:r>
            <a:r>
              <a:rPr lang="en-US" sz="1200" b="1" kern="1200" dirty="0" err="1" smtClean="0">
                <a:solidFill>
                  <a:schemeClr val="tx1"/>
                </a:solidFill>
                <a:latin typeface="+mn-lt"/>
                <a:ea typeface="+mn-ea"/>
                <a:cs typeface="+mn-cs"/>
              </a:rPr>
              <a:t>IDisposable</a:t>
            </a:r>
            <a:r>
              <a:rPr lang="en-US" sz="1200" b="0" kern="1200" dirty="0" smtClean="0">
                <a:solidFill>
                  <a:schemeClr val="tx1"/>
                </a:solidFill>
                <a:latin typeface="+mn-lt"/>
                <a:ea typeface="+mn-ea"/>
                <a:cs typeface="+mn-cs"/>
              </a:rPr>
              <a:t> that can be used to remove all handlers resolving the Memory issue.</a:t>
            </a:r>
          </a:p>
          <a:p>
            <a:endParaRPr lang="en-US" sz="1200" b="1" u="sng" kern="1200" dirty="0" smtClean="0">
              <a:solidFill>
                <a:schemeClr val="tx1"/>
              </a:solidFill>
              <a:latin typeface="+mn-lt"/>
              <a:ea typeface="+mn-ea"/>
              <a:cs typeface="+mn-cs"/>
            </a:endParaRPr>
          </a:p>
          <a:p>
            <a:r>
              <a:rPr lang="en-US" sz="1200" b="1" u="sng" kern="1200" dirty="0" smtClean="0">
                <a:solidFill>
                  <a:schemeClr val="tx1"/>
                </a:solidFill>
                <a:latin typeface="+mn-lt"/>
                <a:ea typeface="+mn-ea"/>
                <a:cs typeface="+mn-cs"/>
              </a:rPr>
              <a:t>In general it</a:t>
            </a:r>
            <a:r>
              <a:rPr lang="en-US" sz="1200" b="1" u="sng" kern="1200" baseline="0" dirty="0" smtClean="0">
                <a:solidFill>
                  <a:schemeClr val="tx1"/>
                </a:solidFill>
                <a:latin typeface="+mn-lt"/>
                <a:ea typeface="+mn-ea"/>
                <a:cs typeface="+mn-cs"/>
              </a:rPr>
              <a:t> is recommended to use the Observable </a:t>
            </a:r>
            <a:r>
              <a:rPr lang="en-US" sz="1200" b="1" u="sng" kern="1200" baseline="0" dirty="0" err="1" smtClean="0">
                <a:solidFill>
                  <a:schemeClr val="tx1"/>
                </a:solidFill>
                <a:latin typeface="+mn-lt"/>
                <a:ea typeface="+mn-ea"/>
                <a:cs typeface="+mn-cs"/>
              </a:rPr>
              <a:t>vs</a:t>
            </a:r>
            <a:r>
              <a:rPr lang="en-US" sz="1200" b="1" u="sng" kern="1200" baseline="0" dirty="0" smtClean="0">
                <a:solidFill>
                  <a:schemeClr val="tx1"/>
                </a:solidFill>
                <a:latin typeface="+mn-lt"/>
                <a:ea typeface="+mn-ea"/>
                <a:cs typeface="+mn-cs"/>
              </a:rPr>
              <a:t> </a:t>
            </a:r>
            <a:r>
              <a:rPr lang="en-US" sz="1200" b="1" u="sng" kern="1200" baseline="0" dirty="0" smtClean="0">
                <a:solidFill>
                  <a:schemeClr val="tx1"/>
                </a:solidFill>
                <a:latin typeface="+mn-lt"/>
                <a:ea typeface="+mn-ea"/>
                <a:cs typeface="+mn-cs"/>
              </a:rPr>
              <a:t>Events</a:t>
            </a:r>
            <a:endParaRPr lang="en-US" sz="1200" b="1" u="sng" kern="1200" dirty="0" smtClean="0">
              <a:solidFill>
                <a:schemeClr val="tx1"/>
              </a:solidFill>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20</a:t>
            </a:fld>
            <a:endParaRPr lang="en-US"/>
          </a:p>
        </p:txBody>
      </p:sp>
    </p:spTree>
    <p:extLst>
      <p:ext uri="{BB962C8B-B14F-4D97-AF65-F5344CB8AC3E}">
        <p14:creationId xmlns:p14="http://schemas.microsoft.com/office/powerpoint/2010/main" val="30549744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r>
              <a:rPr lang="en-US" sz="1200" kern="1200" dirty="0" smtClean="0">
                <a:solidFill>
                  <a:schemeClr val="tx1"/>
                </a:solidFill>
                <a:latin typeface="+mn-lt"/>
                <a:ea typeface="+mn-ea"/>
                <a:cs typeface="+mn-cs"/>
              </a:rPr>
              <a:t>These</a:t>
            </a:r>
            <a:r>
              <a:rPr lang="en-US" sz="1200" kern="1200" baseline="0" dirty="0" smtClean="0">
                <a:solidFill>
                  <a:schemeClr val="tx1"/>
                </a:solidFill>
                <a:latin typeface="+mn-lt"/>
                <a:ea typeface="+mn-ea"/>
                <a:cs typeface="+mn-cs"/>
              </a:rPr>
              <a:t> are few function from the Observable module, as you can see overlap the functions that are part of the Event module.</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The subscribe function returns the </a:t>
            </a:r>
            <a:r>
              <a:rPr lang="en-US" sz="1200" b="1" kern="1200" baseline="0" dirty="0" err="1" smtClean="0">
                <a:solidFill>
                  <a:schemeClr val="tx1"/>
                </a:solidFill>
                <a:latin typeface="+mn-lt"/>
                <a:ea typeface="+mn-ea"/>
                <a:cs typeface="+mn-cs"/>
              </a:rPr>
              <a:t>IDisposable</a:t>
            </a:r>
            <a:endParaRPr lang="en-US" sz="1200" b="1" kern="1200" baseline="0" dirty="0" smtClean="0">
              <a:solidFill>
                <a:schemeClr val="tx1"/>
              </a:solidFill>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21</a:t>
            </a:fld>
            <a:endParaRPr lang="en-US"/>
          </a:p>
        </p:txBody>
      </p:sp>
    </p:spTree>
    <p:extLst>
      <p:ext uri="{BB962C8B-B14F-4D97-AF65-F5344CB8AC3E}">
        <p14:creationId xmlns:p14="http://schemas.microsoft.com/office/powerpoint/2010/main" val="30965840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r>
              <a:rPr lang="en-US" sz="1200" kern="1200" dirty="0" smtClean="0">
                <a:solidFill>
                  <a:schemeClr val="tx1"/>
                </a:solidFill>
                <a:latin typeface="+mn-lt"/>
                <a:ea typeface="+mn-ea"/>
                <a:cs typeface="+mn-cs"/>
              </a:rPr>
              <a:t>To</a:t>
            </a:r>
            <a:r>
              <a:rPr lang="en-US" sz="1200" kern="1200" baseline="0" dirty="0" smtClean="0">
                <a:solidFill>
                  <a:schemeClr val="tx1"/>
                </a:solidFill>
                <a:latin typeface="+mn-lt"/>
                <a:ea typeface="+mn-ea"/>
                <a:cs typeface="+mn-cs"/>
              </a:rPr>
              <a:t> access the F# Events from other </a:t>
            </a:r>
            <a:r>
              <a:rPr lang="en-US" sz="1200" kern="1200" baseline="0" dirty="0" err="1" smtClean="0">
                <a:solidFill>
                  <a:schemeClr val="tx1"/>
                </a:solidFill>
                <a:latin typeface="+mn-lt"/>
                <a:ea typeface="+mn-ea"/>
                <a:cs typeface="+mn-cs"/>
              </a:rPr>
              <a:t>.Net</a:t>
            </a:r>
            <a:r>
              <a:rPr lang="en-US" sz="1200" kern="1200" baseline="0" dirty="0" smtClean="0">
                <a:solidFill>
                  <a:schemeClr val="tx1"/>
                </a:solidFill>
                <a:latin typeface="+mn-lt"/>
                <a:ea typeface="+mn-ea"/>
                <a:cs typeface="+mn-cs"/>
              </a:rPr>
              <a:t> languages just add the attribute </a:t>
            </a:r>
            <a:r>
              <a:rPr lang="en-US" sz="1200" b="1" kern="1200" baseline="0" dirty="0" err="1" smtClean="0">
                <a:solidFill>
                  <a:schemeClr val="tx1"/>
                </a:solidFill>
                <a:latin typeface="+mn-lt"/>
                <a:ea typeface="+mn-ea"/>
                <a:cs typeface="+mn-cs"/>
              </a:rPr>
              <a:t>CLIEvent</a:t>
            </a:r>
            <a:endParaRPr lang="en-US" b="1"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22</a:t>
            </a:fld>
            <a:endParaRPr lang="en-US"/>
          </a:p>
        </p:txBody>
      </p:sp>
    </p:spTree>
    <p:extLst>
      <p:ext uri="{BB962C8B-B14F-4D97-AF65-F5344CB8AC3E}">
        <p14:creationId xmlns:p14="http://schemas.microsoft.com/office/powerpoint/2010/main" val="21696508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a:bodyPr>
          <a:lstStyle>
            <a:extLst/>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kern="1200" dirty="0" smtClean="0">
              <a:solidFill>
                <a:schemeClr val="tx1"/>
              </a:solidFill>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23</a:t>
            </a:fld>
            <a:endParaRPr lang="en-US"/>
          </a:p>
        </p:txBody>
      </p:sp>
    </p:spTree>
    <p:extLst>
      <p:ext uri="{BB962C8B-B14F-4D97-AF65-F5344CB8AC3E}">
        <p14:creationId xmlns:p14="http://schemas.microsoft.com/office/powerpoint/2010/main" val="18629813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endParaRPr lang="en-US"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24</a:t>
            </a:fld>
            <a:endParaRPr lang="en-US"/>
          </a:p>
        </p:txBody>
      </p:sp>
    </p:spTree>
    <p:extLst>
      <p:ext uri="{BB962C8B-B14F-4D97-AF65-F5344CB8AC3E}">
        <p14:creationId xmlns:p14="http://schemas.microsoft.com/office/powerpoint/2010/main" val="322480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lnSpcReduction="10000"/>
          </a:bodyPr>
          <a:lstStyle>
            <a:extLst/>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Asynchronous Workflow, A workflow, is a computation expression,</a:t>
            </a:r>
            <a:r>
              <a:rPr lang="en-US" sz="1200" kern="1200" baseline="0" dirty="0" smtClean="0">
                <a:solidFill>
                  <a:schemeClr val="tx1"/>
                </a:solidFill>
                <a:effectLst/>
                <a:latin typeface="+mn-lt"/>
                <a:ea typeface="+mn-ea"/>
                <a:cs typeface="+mn-cs"/>
              </a:rPr>
              <a:t> are any body familiar with computation expression?</a:t>
            </a: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u="sng" kern="1200" baseline="0" dirty="0" smtClean="0">
                <a:solidFill>
                  <a:srgbClr val="0000FF"/>
                </a:solidFill>
                <a:effectLst/>
                <a:latin typeface="+mn-lt"/>
                <a:ea typeface="+mn-ea"/>
                <a:cs typeface="+mn-cs"/>
              </a:rPr>
              <a:t>computation expression </a:t>
            </a:r>
            <a:r>
              <a:rPr lang="en-US" sz="1200" u="sng" kern="1200" dirty="0" smtClean="0">
                <a:solidFill>
                  <a:srgbClr val="0000FF"/>
                </a:solidFill>
                <a:effectLst/>
                <a:latin typeface="+mn-lt"/>
                <a:ea typeface="+mn-ea"/>
                <a:cs typeface="+mn-cs"/>
              </a:rPr>
              <a:t>is a mechanism that enables</a:t>
            </a:r>
            <a:r>
              <a:rPr lang="en-US" sz="1200" u="sng" kern="1200" baseline="0" dirty="0" smtClean="0">
                <a:solidFill>
                  <a:srgbClr val="0000FF"/>
                </a:solidFill>
                <a:effectLst/>
                <a:latin typeface="+mn-lt"/>
                <a:ea typeface="+mn-ea"/>
                <a:cs typeface="+mn-cs"/>
              </a:rPr>
              <a:t> </a:t>
            </a:r>
            <a:r>
              <a:rPr lang="en-US" sz="1200" u="sng" kern="1200" dirty="0" smtClean="0">
                <a:solidFill>
                  <a:srgbClr val="0000FF"/>
                </a:solidFill>
                <a:effectLst/>
                <a:latin typeface="+mn-lt"/>
                <a:ea typeface="+mn-ea"/>
                <a:cs typeface="+mn-cs"/>
              </a:rPr>
              <a:t>to implement and</a:t>
            </a:r>
            <a:r>
              <a:rPr lang="en-US" sz="1200" u="sng" kern="1200" baseline="0" dirty="0" smtClean="0">
                <a:solidFill>
                  <a:srgbClr val="0000FF"/>
                </a:solidFill>
                <a:effectLst/>
                <a:latin typeface="+mn-lt"/>
                <a:ea typeface="+mn-ea"/>
                <a:cs typeface="+mn-cs"/>
              </a:rPr>
              <a:t> </a:t>
            </a:r>
            <a:r>
              <a:rPr lang="en-US" sz="1200" u="sng" kern="1200" dirty="0" smtClean="0">
                <a:solidFill>
                  <a:srgbClr val="0000FF"/>
                </a:solidFill>
                <a:effectLst/>
                <a:latin typeface="+mn-lt"/>
                <a:ea typeface="+mn-ea"/>
                <a:cs typeface="+mn-cs"/>
              </a:rPr>
              <a:t>execute a controlled series of expression as an evaluation of steps.</a:t>
            </a:r>
            <a:endParaRPr lang="en-US" sz="1200" u="sng" kern="1200" baseline="0" dirty="0" smtClean="0">
              <a:solidFill>
                <a:srgbClr val="0000FF"/>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So Asynchronous workflows are basically a way of </a:t>
            </a:r>
            <a:r>
              <a:rPr lang="en-US" sz="1200" b="1" kern="1200" dirty="0" smtClean="0">
                <a:solidFill>
                  <a:schemeClr val="tx1"/>
                </a:solidFill>
                <a:latin typeface="+mn-lt"/>
                <a:ea typeface="+mn-ea"/>
                <a:cs typeface="+mn-cs"/>
              </a:rPr>
              <a:t>writing continuation passing programs in a nice way, in a linear syntax.</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latin typeface="+mn-lt"/>
                <a:ea typeface="+mn-ea"/>
                <a:cs typeface="+mn-cs"/>
              </a:rPr>
              <a:t>Asynchronous code is </a:t>
            </a:r>
            <a:r>
              <a:rPr lang="en-US" sz="1200" kern="1200" dirty="0" smtClean="0">
                <a:solidFill>
                  <a:schemeClr val="tx1"/>
                </a:solidFill>
                <a:latin typeface="+mn-lt"/>
                <a:ea typeface="+mn-ea"/>
                <a:cs typeface="+mn-cs"/>
              </a:rPr>
              <a:t>normally used for I/O operation such as operate</a:t>
            </a:r>
            <a:r>
              <a:rPr lang="en-US" sz="1200" kern="1200" baseline="0" dirty="0" smtClean="0">
                <a:solidFill>
                  <a:schemeClr val="tx1"/>
                </a:solidFill>
                <a:latin typeface="+mn-lt"/>
                <a:ea typeface="+mn-ea"/>
                <a:cs typeface="+mn-cs"/>
              </a:rPr>
              <a:t> with the file system, call DB and so on.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But in F#, the </a:t>
            </a:r>
            <a:r>
              <a:rPr lang="en-US" sz="1200" kern="1200" dirty="0" err="1" smtClean="0">
                <a:solidFill>
                  <a:schemeClr val="tx1"/>
                </a:solidFill>
                <a:latin typeface="+mn-lt"/>
                <a:ea typeface="+mn-ea"/>
                <a:cs typeface="+mn-cs"/>
              </a:rPr>
              <a:t>Async</a:t>
            </a:r>
            <a:r>
              <a:rPr lang="en-US" sz="1200" kern="1200" dirty="0" smtClean="0">
                <a:solidFill>
                  <a:schemeClr val="tx1"/>
                </a:solidFill>
                <a:latin typeface="+mn-lt"/>
                <a:ea typeface="+mn-ea"/>
                <a:cs typeface="+mn-cs"/>
              </a:rPr>
              <a:t> workflow </a:t>
            </a:r>
            <a:r>
              <a:rPr lang="en-US" sz="1200" b="1" kern="1200" dirty="0" smtClean="0">
                <a:solidFill>
                  <a:schemeClr val="tx1"/>
                </a:solidFill>
                <a:latin typeface="+mn-lt"/>
                <a:ea typeface="+mn-ea"/>
                <a:cs typeface="+mn-cs"/>
              </a:rPr>
              <a:t>is smart enough</a:t>
            </a:r>
            <a:r>
              <a:rPr lang="en-US" sz="1200" b="1" kern="1200" baseline="0" dirty="0" smtClean="0">
                <a:solidFill>
                  <a:schemeClr val="tx1"/>
                </a:solidFill>
                <a:latin typeface="+mn-lt"/>
                <a:ea typeface="+mn-ea"/>
                <a:cs typeface="+mn-cs"/>
              </a:rPr>
              <a:t> to understand </a:t>
            </a:r>
            <a:r>
              <a:rPr lang="en-US" sz="1200" kern="1200" baseline="0" dirty="0" smtClean="0">
                <a:solidFill>
                  <a:schemeClr val="tx1"/>
                </a:solidFill>
                <a:latin typeface="+mn-lt"/>
                <a:ea typeface="+mn-ea"/>
                <a:cs typeface="+mn-cs"/>
              </a:rPr>
              <a:t>the task that we executing and decide from which thread pool to pick a thread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 Amdahl’s law (</a:t>
            </a:r>
            <a:r>
              <a:rPr lang="en-US" sz="1200" b="1" u="sng" kern="1200" dirty="0" smtClean="0">
                <a:solidFill>
                  <a:schemeClr val="tx1"/>
                </a:solidFill>
                <a:effectLst/>
                <a:latin typeface="+mn-lt"/>
                <a:ea typeface="+mn-ea"/>
                <a:cs typeface="+mn-cs"/>
                <a:hlinkClick r:id="rId3"/>
              </a:rPr>
              <a:t>wikipedia.org/wiki/Amdahl's_law</a:t>
            </a:r>
            <a:r>
              <a:rPr lang="en-US" sz="1200" b="1" kern="1200" dirty="0" smtClean="0">
                <a:solidFill>
                  <a:schemeClr val="tx1"/>
                </a:solidFill>
                <a:effectLst/>
                <a:latin typeface="+mn-lt"/>
                <a:ea typeface="+mn-ea"/>
                <a:cs typeface="+mn-cs"/>
              </a:rPr>
              <a:t>) shows us that the performance improvement is limited by the slowest portion of the execution. In many cases, there’s an increasing percentage of time spent waiting on data from I/O such as disks </a:t>
            </a:r>
          </a:p>
          <a:p>
            <a:endParaRPr lang="en-US"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25</a:t>
            </a:fld>
            <a:endParaRPr lang="en-US"/>
          </a:p>
        </p:txBody>
      </p:sp>
    </p:spTree>
    <p:extLst>
      <p:ext uri="{BB962C8B-B14F-4D97-AF65-F5344CB8AC3E}">
        <p14:creationId xmlns:p14="http://schemas.microsoft.com/office/powerpoint/2010/main" val="40870240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r>
              <a:rPr lang="en-US" dirty="0" smtClean="0"/>
              <a:t>We used to</a:t>
            </a:r>
            <a:r>
              <a:rPr lang="en-US" baseline="0" dirty="0" smtClean="0"/>
              <a:t> write code in a synchronous way because is natural and simple to write linear code that that represents each step of our program as a sequence of operations.</a:t>
            </a:r>
          </a:p>
          <a:p>
            <a:r>
              <a:rPr lang="en-US" baseline="0" dirty="0" smtClean="0"/>
              <a:t>It is more complicated to write </a:t>
            </a:r>
            <a:r>
              <a:rPr lang="en-US" baseline="0" dirty="0" err="1" smtClean="0"/>
              <a:t>Async</a:t>
            </a:r>
            <a:r>
              <a:rPr lang="en-US" baseline="0" dirty="0" smtClean="0"/>
              <a:t> code using the traditional </a:t>
            </a:r>
            <a:r>
              <a:rPr lang="en-US" b="1" baseline="0" dirty="0" smtClean="0"/>
              <a:t>APM</a:t>
            </a:r>
            <a:r>
              <a:rPr lang="en-US" baseline="0" dirty="0" smtClean="0"/>
              <a:t> model, </a:t>
            </a:r>
            <a:r>
              <a:rPr lang="en-US" b="1" baseline="0" dirty="0" smtClean="0"/>
              <a:t>because we are forced to separate the action which begins the operation and the action </a:t>
            </a:r>
            <a:r>
              <a:rPr lang="en-US" baseline="0" dirty="0" smtClean="0"/>
              <a:t>that terminate the operation…. which runs when the operation is completed</a:t>
            </a:r>
          </a:p>
          <a:p>
            <a:r>
              <a:rPr lang="en-US" baseline="0" dirty="0" smtClean="0"/>
              <a:t>In fact, </a:t>
            </a:r>
            <a:r>
              <a:rPr lang="en-US" b="1" baseline="0" dirty="0" smtClean="0"/>
              <a:t>using this model is likely that the tread that start the operation is not the same that will complete the same operation</a:t>
            </a:r>
            <a:r>
              <a:rPr lang="en-US" baseline="0" dirty="0" smtClean="0"/>
              <a:t>, and this could generate few problems. (we will see shortly)</a:t>
            </a:r>
          </a:p>
          <a:p>
            <a:r>
              <a:rPr lang="en-US" dirty="0" smtClean="0"/>
              <a:t>However in F#, using the</a:t>
            </a:r>
            <a:r>
              <a:rPr lang="en-US" baseline="0" dirty="0" smtClean="0"/>
              <a:t> </a:t>
            </a:r>
            <a:r>
              <a:rPr lang="en-US" baseline="0" dirty="0" err="1" smtClean="0"/>
              <a:t>Async</a:t>
            </a:r>
            <a:r>
              <a:rPr lang="en-US" baseline="0" dirty="0" smtClean="0"/>
              <a:t> workflow it becomes easy to write </a:t>
            </a:r>
            <a:r>
              <a:rPr lang="en-US" sz="1200" kern="1200" dirty="0" smtClean="0">
                <a:solidFill>
                  <a:schemeClr val="tx1"/>
                </a:solidFill>
                <a:latin typeface="+mn-lt"/>
                <a:ea typeface="+mn-ea"/>
                <a:cs typeface="+mn-cs"/>
              </a:rPr>
              <a:t>asynchronous</a:t>
            </a:r>
            <a:r>
              <a:rPr lang="en-US" sz="1200" kern="1200" baseline="0" dirty="0" smtClean="0">
                <a:solidFill>
                  <a:schemeClr val="tx1"/>
                </a:solidFill>
                <a:latin typeface="+mn-lt"/>
                <a:ea typeface="+mn-ea"/>
                <a:cs typeface="+mn-cs"/>
              </a:rPr>
              <a:t> code that looks like a sequential </a:t>
            </a:r>
            <a:r>
              <a:rPr lang="en-US" sz="1200" kern="1200" baseline="0" dirty="0" smtClean="0">
                <a:solidFill>
                  <a:schemeClr val="tx1"/>
                </a:solidFill>
                <a:latin typeface="+mn-lt"/>
                <a:ea typeface="+mn-ea"/>
                <a:cs typeface="+mn-cs"/>
              </a:rPr>
              <a:t>one</a:t>
            </a:r>
            <a:endParaRPr lang="en-US" sz="1200" kern="1200" baseline="0" dirty="0" smtClean="0">
              <a:solidFill>
                <a:schemeClr val="tx1"/>
              </a:solidFill>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26</a:t>
            </a:fld>
            <a:endParaRPr lang="en-US"/>
          </a:p>
        </p:txBody>
      </p:sp>
    </p:spTree>
    <p:extLst>
      <p:ext uri="{BB962C8B-B14F-4D97-AF65-F5344CB8AC3E}">
        <p14:creationId xmlns:p14="http://schemas.microsoft.com/office/powerpoint/2010/main" val="43448898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a:bodyPr>
          <a:lstStyle>
            <a:extLst/>
          </a:lstStyle>
          <a:p>
            <a:r>
              <a:rPr lang="en-US" dirty="0" smtClean="0"/>
              <a:t>This is an example of a traditional </a:t>
            </a:r>
            <a:r>
              <a:rPr lang="en-US" baseline="0" dirty="0" smtClean="0"/>
              <a:t>Synchronous code, because the linearity of the approach, it is very simple and most developer feels very confortable.</a:t>
            </a:r>
          </a:p>
          <a:p>
            <a:r>
              <a:rPr lang="en-US" baseline="0" dirty="0" smtClean="0"/>
              <a:t>But there are several downsides:    the code doesn’t scale, blocking UI, and </a:t>
            </a:r>
            <a:r>
              <a:rPr lang="en-US" b="1" baseline="0" dirty="0" smtClean="0"/>
              <a:t>we are NOT leveraging all the cores available</a:t>
            </a:r>
            <a:r>
              <a:rPr lang="en-US" baseline="0" dirty="0" smtClean="0"/>
              <a:t>.</a:t>
            </a:r>
            <a:endParaRPr lang="en-US" baseline="0" dirty="0" smtClean="0"/>
          </a:p>
        </p:txBody>
      </p:sp>
      <p:sp>
        <p:nvSpPr>
          <p:cNvPr id="4" name="Rectangle 3"/>
          <p:cNvSpPr>
            <a:spLocks noGrp="1"/>
          </p:cNvSpPr>
          <p:nvPr>
            <p:ph type="sldNum" sz="quarter" idx="10"/>
          </p:nvPr>
        </p:nvSpPr>
        <p:spPr/>
        <p:txBody>
          <a:bodyPr/>
          <a:lstStyle>
            <a:extLst/>
          </a:lstStyle>
          <a:p>
            <a:fld id="{CA5D3BF3-D352-46FC-8343-31F56E6730EA}" type="slidenum">
              <a:rPr lang="en-US" smtClean="0"/>
              <a:pPr/>
              <a:t>27</a:t>
            </a:fld>
            <a:endParaRPr lang="en-US"/>
          </a:p>
        </p:txBody>
      </p:sp>
    </p:spTree>
    <p:extLst>
      <p:ext uri="{BB962C8B-B14F-4D97-AF65-F5344CB8AC3E}">
        <p14:creationId xmlns:p14="http://schemas.microsoft.com/office/powerpoint/2010/main" val="31324327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r>
              <a:rPr lang="en-US" sz="1200" dirty="0" smtClean="0"/>
              <a:t>The APM model</a:t>
            </a:r>
            <a:r>
              <a:rPr lang="en-US" sz="1200" baseline="0" dirty="0" smtClean="0"/>
              <a:t> </a:t>
            </a:r>
            <a:r>
              <a:rPr lang="en-US" sz="1200" dirty="0" smtClean="0"/>
              <a:t>is a pattern that divides asynchronous operations into two methods,</a:t>
            </a:r>
            <a:r>
              <a:rPr lang="en-US" sz="1200" baseline="0" dirty="0" smtClean="0"/>
              <a:t> </a:t>
            </a:r>
            <a:r>
              <a:rPr lang="en-US" sz="1200" b="1" dirty="0" smtClean="0"/>
              <a:t>Begin</a:t>
            </a:r>
            <a:r>
              <a:rPr lang="en-US" sz="1200" dirty="0" smtClean="0"/>
              <a:t> and </a:t>
            </a:r>
            <a:r>
              <a:rPr lang="en-US" sz="1200" b="1" dirty="0" smtClean="0"/>
              <a:t>End</a:t>
            </a:r>
            <a:r>
              <a:rPr lang="en-US" sz="1200" dirty="0" smtClean="0"/>
              <a:t>. When Begin is called, the operation starts asynchronously, and when the operation completes, a provided callback is executed in</a:t>
            </a:r>
            <a:r>
              <a:rPr lang="en-US" sz="1200" baseline="0" dirty="0" smtClean="0"/>
              <a:t> the </a:t>
            </a:r>
            <a:r>
              <a:rPr lang="en-US" sz="1200" dirty="0" smtClean="0"/>
              <a:t>End Operation, which will retrieve the result of the asynchronous computation</a:t>
            </a:r>
            <a:endParaRPr lang="en-US"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One big problem with this model </a:t>
            </a:r>
            <a:r>
              <a:rPr lang="en-US" sz="1200" kern="1200" baseline="0" dirty="0" smtClean="0">
                <a:solidFill>
                  <a:schemeClr val="tx1"/>
                </a:solidFill>
                <a:latin typeface="+mn-lt"/>
                <a:ea typeface="+mn-ea"/>
                <a:cs typeface="+mn-cs"/>
              </a:rPr>
              <a:t>is that the </a:t>
            </a:r>
            <a:r>
              <a:rPr lang="en-US" sz="1200" b="1" dirty="0" smtClean="0"/>
              <a:t>Operation completes in different scope.</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smtClean="0"/>
              <a:t>So, the</a:t>
            </a:r>
            <a:r>
              <a:rPr lang="en-US" sz="1200" b="1" baseline="0" dirty="0" smtClean="0"/>
              <a:t> questions are : </a:t>
            </a:r>
            <a:r>
              <a:rPr lang="en-US" sz="1200" b="1" dirty="0" smtClean="0"/>
              <a:t>Where</a:t>
            </a:r>
            <a:r>
              <a:rPr lang="en-US" sz="1200" b="1" baseline="0" dirty="0" smtClean="0"/>
              <a:t> should I put a try-catch to handle exception? what about if the operation requires a transaction scope?</a:t>
            </a:r>
            <a:endParaRPr lang="cs-CZ" sz="1200" b="1" dirty="0" smtClean="0"/>
          </a:p>
          <a:p>
            <a:endParaRPr lang="en-US" sz="1200" dirty="0" smtClean="0"/>
          </a:p>
        </p:txBody>
      </p:sp>
      <p:sp>
        <p:nvSpPr>
          <p:cNvPr id="4" name="Rectangle 3"/>
          <p:cNvSpPr>
            <a:spLocks noGrp="1"/>
          </p:cNvSpPr>
          <p:nvPr>
            <p:ph type="sldNum" sz="quarter" idx="10"/>
          </p:nvPr>
        </p:nvSpPr>
        <p:spPr/>
        <p:txBody>
          <a:bodyPr/>
          <a:lstStyle>
            <a:extLst/>
          </a:lstStyle>
          <a:p>
            <a:fld id="{CA5D3BF3-D352-46FC-8343-31F56E6730EA}" type="slidenum">
              <a:rPr lang="en-US" smtClean="0"/>
              <a:pPr/>
              <a:t>28</a:t>
            </a:fld>
            <a:endParaRPr lang="en-US"/>
          </a:p>
        </p:txBody>
      </p:sp>
    </p:spTree>
    <p:extLst>
      <p:ext uri="{BB962C8B-B14F-4D97-AF65-F5344CB8AC3E}">
        <p14:creationId xmlns:p14="http://schemas.microsoft.com/office/powerpoint/2010/main" val="36324736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fontScale="92500" lnSpcReduction="10000"/>
          </a:bodyPr>
          <a:lstStyle>
            <a:extLst/>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In F# Asynchronous</a:t>
            </a:r>
            <a:r>
              <a:rPr lang="en-US" b="1" baseline="0" dirty="0" smtClean="0"/>
              <a:t> Workflows allow us to write code that look sequential and that run without block the thread. </a:t>
            </a:r>
            <a:endParaRPr lang="en-US" baseline="0" dirty="0" smtClean="0"/>
          </a:p>
          <a:p>
            <a:r>
              <a:rPr lang="en-US" baseline="0" dirty="0" smtClean="0"/>
              <a:t>There are several benefits, </a:t>
            </a:r>
          </a:p>
          <a:p>
            <a:r>
              <a:rPr lang="en-US" baseline="0" dirty="0" smtClean="0"/>
              <a:t>there is not need of any callback, the operation complete in the same scope, I can wrap it in a try-catch, </a:t>
            </a:r>
          </a:p>
          <a:p>
            <a:r>
              <a:rPr lang="en-US" baseline="0" dirty="0" smtClean="0"/>
              <a:t>I can cancel the operation easily, </a:t>
            </a:r>
            <a:r>
              <a:rPr lang="en-US" b="1" u="sng" baseline="0" dirty="0" smtClean="0"/>
              <a:t>but mostly it is </a:t>
            </a:r>
            <a:r>
              <a:rPr lang="en-US" b="1" u="sng" dirty="0" smtClean="0"/>
              <a:t>easy to debug</a:t>
            </a:r>
            <a:r>
              <a:rPr lang="en-US" b="1" dirty="0" smtClean="0"/>
              <a:t>.</a:t>
            </a:r>
          </a:p>
          <a:p>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The change to run this behavior asynchronously didn’t require much additional code</a:t>
            </a:r>
            <a:r>
              <a:rPr lang="en-US" sz="1200" b="0" kern="1200" dirty="0" smtClean="0">
                <a:solidFill>
                  <a:schemeClr val="tx1"/>
                </a:solidFill>
                <a:effectLst/>
                <a:latin typeface="+mn-lt"/>
                <a:ea typeface="+mn-ea"/>
                <a:cs typeface="+mn-cs"/>
              </a:rPr>
              <a:t>, but perhaps just as importantly, </a:t>
            </a:r>
            <a:r>
              <a:rPr lang="en-US" sz="1200" b="1" kern="1200" dirty="0" smtClean="0">
                <a:solidFill>
                  <a:schemeClr val="tx1"/>
                </a:solidFill>
                <a:effectLst/>
                <a:latin typeface="+mn-lt"/>
                <a:ea typeface="+mn-ea"/>
                <a:cs typeface="+mn-cs"/>
              </a:rPr>
              <a:t>it didn’t require a change in the way the code was structured</a:t>
            </a:r>
            <a:r>
              <a:rPr lang="en-US" sz="1200" b="0" kern="1200" dirty="0" smtClean="0">
                <a:solidFill>
                  <a:schemeClr val="tx1"/>
                </a:solidFill>
                <a:effectLst/>
                <a:latin typeface="+mn-lt"/>
                <a:ea typeface="+mn-ea"/>
                <a:cs typeface="+mn-cs"/>
              </a:rPr>
              <a:t>. When you write the code the first time, you don’t have to worry about designing it to possibly run asynchronously in the future. </a:t>
            </a:r>
            <a:r>
              <a:rPr lang="en-US" sz="1200" b="1" kern="1200" dirty="0" smtClean="0">
                <a:solidFill>
                  <a:schemeClr val="tx1"/>
                </a:solidFill>
                <a:effectLst/>
                <a:latin typeface="+mn-lt"/>
                <a:ea typeface="+mn-ea"/>
                <a:cs typeface="+mn-cs"/>
              </a:rPr>
              <a:t>You’re free to write synchronous code when prototyping and then easily convert it to </a:t>
            </a:r>
            <a:r>
              <a:rPr lang="en-US" sz="1200" b="1" kern="1200" dirty="0" err="1" smtClean="0">
                <a:solidFill>
                  <a:schemeClr val="tx1"/>
                </a:solidFill>
                <a:effectLst/>
                <a:latin typeface="+mn-lt"/>
                <a:ea typeface="+mn-ea"/>
                <a:cs typeface="+mn-cs"/>
              </a:rPr>
              <a:t>async</a:t>
            </a:r>
            <a:r>
              <a:rPr lang="en-US" sz="1200" b="1" kern="1200" dirty="0" smtClean="0">
                <a:solidFill>
                  <a:schemeClr val="tx1"/>
                </a:solidFill>
                <a:effectLst/>
                <a:latin typeface="+mn-lt"/>
                <a:ea typeface="+mn-ea"/>
                <a:cs typeface="+mn-cs"/>
              </a:rPr>
              <a:t> when it becomes necessary.</a:t>
            </a:r>
            <a:r>
              <a:rPr lang="en-US" sz="1200" b="0" kern="1200" dirty="0" smtClean="0">
                <a:solidFill>
                  <a:schemeClr val="tx1"/>
                </a:solidFill>
                <a:effectLst/>
                <a:latin typeface="+mn-lt"/>
                <a:ea typeface="+mn-ea"/>
                <a:cs typeface="+mn-cs"/>
              </a:rPr>
              <a:t> This flexibility can save you hours of development time and make your clients much happier when you’re able to respond to change more rapidly</a:t>
            </a:r>
            <a:r>
              <a:rPr lang="en-US" sz="1200" b="0" kern="1200" dirty="0" smtClean="0">
                <a:solidFill>
                  <a:schemeClr val="tx1"/>
                </a:solidFill>
                <a:effectLst/>
                <a:latin typeface="+mn-lt"/>
                <a:ea typeface="+mn-ea"/>
                <a:cs typeface="+mn-cs"/>
              </a:rPr>
              <a:t>.</a:t>
            </a:r>
            <a:endParaRPr lang="en-US" sz="1200" b="0" kern="1200" dirty="0" smtClean="0">
              <a:solidFill>
                <a:schemeClr val="tx1"/>
              </a:solidFill>
              <a:effectLst/>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29</a:t>
            </a:fld>
            <a:endParaRPr lang="en-US"/>
          </a:p>
        </p:txBody>
      </p:sp>
    </p:spTree>
    <p:extLst>
      <p:ext uri="{BB962C8B-B14F-4D97-AF65-F5344CB8AC3E}">
        <p14:creationId xmlns:p14="http://schemas.microsoft.com/office/powerpoint/2010/main" val="24101519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endParaRPr lang="en-US" dirty="0" smtClean="0"/>
          </a:p>
          <a:p>
            <a:endParaRPr lang="en-US"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3</a:t>
            </a:fld>
            <a:endParaRPr lang="en-US"/>
          </a:p>
        </p:txBody>
      </p:sp>
    </p:spTree>
    <p:extLst>
      <p:ext uri="{BB962C8B-B14F-4D97-AF65-F5344CB8AC3E}">
        <p14:creationId xmlns:p14="http://schemas.microsoft.com/office/powerpoint/2010/main" val="7872095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In</a:t>
            </a:r>
            <a:r>
              <a:rPr lang="en-US" baseline="0" dirty="0" smtClean="0"/>
              <a:t> t</a:t>
            </a:r>
            <a:r>
              <a:rPr lang="en-US" dirty="0" smtClean="0"/>
              <a:t>he asynchronous workflows in F# the code is wrapped in an </a:t>
            </a:r>
            <a:r>
              <a:rPr lang="en-US" dirty="0" err="1" smtClean="0"/>
              <a:t>async</a:t>
            </a:r>
            <a:r>
              <a:rPr lang="en-US" dirty="0" smtClean="0"/>
              <a:t> block and </a:t>
            </a:r>
            <a:r>
              <a:rPr lang="en-US" b="1" dirty="0" smtClean="0"/>
              <a:t>doesn’t execute</a:t>
            </a:r>
            <a:r>
              <a:rPr lang="en-US" b="1" baseline="0" dirty="0" smtClean="0"/>
              <a:t> </a:t>
            </a:r>
            <a:r>
              <a:rPr lang="en-US" b="1" dirty="0" smtClean="0"/>
              <a:t>immediately.</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Rather, the computation is returning</a:t>
            </a:r>
            <a:r>
              <a:rPr lang="en-US" baseline="0" dirty="0" smtClean="0"/>
              <a:t> </a:t>
            </a:r>
            <a:r>
              <a:rPr lang="en-US" dirty="0" smtClean="0"/>
              <a:t>an </a:t>
            </a:r>
            <a:r>
              <a:rPr lang="en-US" dirty="0" err="1" smtClean="0"/>
              <a:t>Async</a:t>
            </a:r>
            <a:r>
              <a:rPr lang="en-US" dirty="0" smtClean="0"/>
              <a:t>&lt;'T&gt; , which you can think of as an asynchronous operation that will eventually return an instance of 'T.</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30</a:t>
            </a:fld>
            <a:endParaRPr lang="en-US"/>
          </a:p>
        </p:txBody>
      </p:sp>
    </p:spTree>
    <p:extLst>
      <p:ext uri="{BB962C8B-B14F-4D97-AF65-F5344CB8AC3E}">
        <p14:creationId xmlns:p14="http://schemas.microsoft.com/office/powerpoint/2010/main" val="1300128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a:bodyPr>
          <a:lstStyle>
            <a:extLst/>
          </a:lstStyle>
          <a:p>
            <a:r>
              <a:rPr lang="en-US" sz="1200" kern="1200" dirty="0" smtClean="0">
                <a:solidFill>
                  <a:schemeClr val="tx1"/>
                </a:solidFill>
                <a:effectLst/>
                <a:latin typeface="+mn-lt"/>
                <a:ea typeface="+mn-ea"/>
                <a:cs typeface="+mn-cs"/>
              </a:rPr>
              <a:t>The code written using a </a:t>
            </a:r>
            <a:r>
              <a:rPr lang="en-US" sz="1200" b="1" kern="1200" dirty="0" err="1" smtClean="0">
                <a:solidFill>
                  <a:schemeClr val="tx1"/>
                </a:solidFill>
                <a:effectLst/>
                <a:latin typeface="+mn-lt"/>
                <a:ea typeface="+mn-ea"/>
                <a:cs typeface="+mn-cs"/>
              </a:rPr>
              <a:t>async</a:t>
            </a:r>
            <a:r>
              <a:rPr lang="en-US" sz="1200" b="1" kern="1200" dirty="0" smtClean="0">
                <a:solidFill>
                  <a:schemeClr val="tx1"/>
                </a:solidFill>
                <a:effectLst/>
                <a:latin typeface="+mn-lt"/>
                <a:ea typeface="+mn-ea"/>
                <a:cs typeface="+mn-cs"/>
              </a:rPr>
              <a:t> workflow </a:t>
            </a:r>
            <a:r>
              <a:rPr lang="en-US" sz="1200" kern="1200" dirty="0" smtClean="0">
                <a:solidFill>
                  <a:schemeClr val="tx1"/>
                </a:solidFill>
                <a:effectLst/>
                <a:latin typeface="+mn-lt"/>
                <a:ea typeface="+mn-ea"/>
                <a:cs typeface="+mn-cs"/>
              </a:rPr>
              <a:t>is translated into an expression that uses the primitives provided by the </a:t>
            </a:r>
            <a:r>
              <a:rPr lang="en-US" sz="1200" b="1" kern="1200" dirty="0" smtClean="0">
                <a:solidFill>
                  <a:schemeClr val="tx1"/>
                </a:solidFill>
                <a:effectLst/>
                <a:latin typeface="+mn-lt"/>
                <a:ea typeface="+mn-ea"/>
                <a:cs typeface="+mn-cs"/>
              </a:rPr>
              <a:t>computation builder</a:t>
            </a:r>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this means that the let! (BANG) construct is translated into a call to </a:t>
            </a:r>
            <a:r>
              <a:rPr lang="en-US" sz="1200" kern="1200" dirty="0" err="1" smtClean="0">
                <a:solidFill>
                  <a:schemeClr val="tx1"/>
                </a:solidFill>
                <a:effectLst/>
                <a:latin typeface="+mn-lt"/>
                <a:ea typeface="+mn-ea"/>
                <a:cs typeface="+mn-cs"/>
              </a:rPr>
              <a:t>async.Bind</a:t>
            </a:r>
            <a:r>
              <a:rPr lang="en-US" sz="1200" kern="1200" dirty="0" smtClean="0">
                <a:solidFill>
                  <a:schemeClr val="tx1"/>
                </a:solidFill>
                <a:effectLst/>
                <a:latin typeface="+mn-lt"/>
                <a:ea typeface="+mn-ea"/>
                <a:cs typeface="+mn-cs"/>
              </a:rPr>
              <a:t>, and return is translated into </a:t>
            </a:r>
            <a:r>
              <a:rPr lang="en-US" sz="1200" kern="1200" dirty="0" err="1" smtClean="0">
                <a:solidFill>
                  <a:schemeClr val="tx1"/>
                </a:solidFill>
                <a:effectLst/>
                <a:latin typeface="+mn-lt"/>
                <a:ea typeface="+mn-ea"/>
                <a:cs typeface="+mn-cs"/>
              </a:rPr>
              <a:t>async.Return</a:t>
            </a:r>
            <a:r>
              <a:rPr lang="en-US" sz="1200" kern="1200" baseline="0" dirty="0" smtClean="0">
                <a:solidFill>
                  <a:schemeClr val="tx1"/>
                </a:solidFill>
                <a:effectLst/>
                <a:latin typeface="+mn-lt"/>
                <a:ea typeface="+mn-ea"/>
                <a:cs typeface="+mn-cs"/>
              </a:rPr>
              <a:t> and so on.</a:t>
            </a:r>
          </a:p>
          <a:p>
            <a:r>
              <a:rPr lang="en-US" sz="1200" b="1" kern="1200" baseline="0" dirty="0" smtClean="0">
                <a:solidFill>
                  <a:schemeClr val="tx1"/>
                </a:solidFill>
                <a:effectLst/>
                <a:latin typeface="+mn-lt"/>
                <a:ea typeface="+mn-ea"/>
                <a:cs typeface="+mn-cs"/>
              </a:rPr>
              <a:t>So the let! (BANG) or return are just syntactic sugar to make even easier to write </a:t>
            </a:r>
            <a:r>
              <a:rPr lang="en-US" sz="1200" b="1" kern="1200" baseline="0" dirty="0" err="1" smtClean="0">
                <a:solidFill>
                  <a:schemeClr val="tx1"/>
                </a:solidFill>
                <a:effectLst/>
                <a:latin typeface="+mn-lt"/>
                <a:ea typeface="+mn-ea"/>
                <a:cs typeface="+mn-cs"/>
              </a:rPr>
              <a:t>Async</a:t>
            </a:r>
            <a:r>
              <a:rPr lang="en-US" sz="1200" b="1" kern="1200" baseline="0" dirty="0" smtClean="0">
                <a:solidFill>
                  <a:schemeClr val="tx1"/>
                </a:solidFill>
                <a:effectLst/>
                <a:latin typeface="+mn-lt"/>
                <a:ea typeface="+mn-ea"/>
                <a:cs typeface="+mn-cs"/>
              </a:rPr>
              <a:t> code that look </a:t>
            </a:r>
            <a:r>
              <a:rPr lang="en-US" sz="1200" b="1" kern="1200" baseline="0" dirty="0" smtClean="0">
                <a:solidFill>
                  <a:schemeClr val="tx1"/>
                </a:solidFill>
                <a:effectLst/>
                <a:latin typeface="+mn-lt"/>
                <a:ea typeface="+mn-ea"/>
                <a:cs typeface="+mn-cs"/>
              </a:rPr>
              <a:t>sequential</a:t>
            </a:r>
            <a:endParaRPr lang="en-US" sz="1200" b="1" kern="1200" baseline="0" dirty="0" smtClean="0">
              <a:solidFill>
                <a:schemeClr val="tx1"/>
              </a:solidFill>
              <a:effectLst/>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31</a:t>
            </a:fld>
            <a:endParaRPr lang="en-US"/>
          </a:p>
        </p:txBody>
      </p:sp>
    </p:spTree>
    <p:extLst>
      <p:ext uri="{BB962C8B-B14F-4D97-AF65-F5344CB8AC3E}">
        <p14:creationId xmlns:p14="http://schemas.microsoft.com/office/powerpoint/2010/main" val="3303398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a:bodyPr>
          <a:lstStyle>
            <a:extLst/>
          </a:lstStyle>
          <a:p>
            <a:pPr marL="0" marR="0" lvl="2" indent="0" algn="l" defTabSz="914400" rtl="0" eaLnBrk="1" fontAlgn="ctr" latinLnBrk="0" hangingPunct="1">
              <a:lnSpc>
                <a:spcPct val="100000"/>
              </a:lnSpc>
              <a:spcBef>
                <a:spcPts val="0"/>
              </a:spcBef>
              <a:spcAft>
                <a:spcPts val="0"/>
              </a:spcAft>
              <a:buClrTx/>
              <a:buSzTx/>
              <a:buFontTx/>
              <a:buNone/>
              <a:tabLst/>
              <a:defRPr/>
            </a:pPr>
            <a:r>
              <a:rPr lang="en-US" sz="1200" b="1" i="0" dirty="0" smtClean="0">
                <a:latin typeface="Arial" charset="0"/>
              </a:rPr>
              <a:t>If an exception from an </a:t>
            </a:r>
            <a:r>
              <a:rPr lang="en-US" sz="1200" b="1" i="0" dirty="0" err="1" smtClean="0">
                <a:latin typeface="Arial" charset="0"/>
              </a:rPr>
              <a:t>async</a:t>
            </a:r>
            <a:r>
              <a:rPr lang="en-US" sz="1200" b="1" i="0" dirty="0" smtClean="0">
                <a:latin typeface="Arial" charset="0"/>
              </a:rPr>
              <a:t> workflow is not caught the exception bubble up and eventually bring down the whole process!</a:t>
            </a:r>
          </a:p>
          <a:p>
            <a:pPr marL="0" marR="0" lvl="2" indent="0" algn="l" defTabSz="914400" rtl="0" eaLnBrk="1" fontAlgn="ctr" latinLnBrk="0" hangingPunct="1">
              <a:lnSpc>
                <a:spcPct val="100000"/>
              </a:lnSpc>
              <a:spcBef>
                <a:spcPts val="0"/>
              </a:spcBef>
              <a:spcAft>
                <a:spcPts val="0"/>
              </a:spcAft>
              <a:buClrTx/>
              <a:buSzTx/>
              <a:buFontTx/>
              <a:buNone/>
              <a:tabLst/>
              <a:defRPr/>
            </a:pPr>
            <a:r>
              <a:rPr lang="en-US" sz="1200" i="0" dirty="0" err="1" smtClean="0"/>
              <a:t>Async</a:t>
            </a:r>
            <a:r>
              <a:rPr lang="en-US" sz="1200" i="0" dirty="0" smtClean="0"/>
              <a:t> module support</a:t>
            </a:r>
            <a:r>
              <a:rPr lang="en-US" sz="1200" i="0" baseline="0" dirty="0" smtClean="0"/>
              <a:t> Error handling out of the box.</a:t>
            </a:r>
          </a:p>
          <a:p>
            <a:pPr marL="0" marR="0" lvl="2" indent="0" algn="l" defTabSz="914400" rtl="0" eaLnBrk="1" fontAlgn="ctr" latinLnBrk="0" hangingPunct="1">
              <a:lnSpc>
                <a:spcPct val="100000"/>
              </a:lnSpc>
              <a:spcBef>
                <a:spcPts val="0"/>
              </a:spcBef>
              <a:spcAft>
                <a:spcPts val="0"/>
              </a:spcAft>
              <a:buClrTx/>
              <a:buSzTx/>
              <a:buFontTx/>
              <a:buNone/>
              <a:tabLst/>
              <a:defRPr/>
            </a:pPr>
            <a:r>
              <a:rPr lang="en-US" sz="1200" i="0" dirty="0" smtClean="0">
                <a:latin typeface="Arial" charset="0"/>
              </a:rPr>
              <a:t>To catch unhandled exceptions from </a:t>
            </a:r>
            <a:r>
              <a:rPr lang="en-US" sz="1200" i="0" dirty="0" err="1" smtClean="0">
                <a:latin typeface="Arial" charset="0"/>
              </a:rPr>
              <a:t>async</a:t>
            </a:r>
            <a:r>
              <a:rPr lang="en-US" sz="1200" i="0" dirty="0" smtClean="0">
                <a:latin typeface="Arial" charset="0"/>
              </a:rPr>
              <a:t> workflows, you can use </a:t>
            </a:r>
            <a:r>
              <a:rPr lang="en-US" sz="1200" i="0" baseline="0" dirty="0" smtClean="0">
                <a:latin typeface="Arial" charset="0"/>
              </a:rPr>
              <a:t>  </a:t>
            </a:r>
            <a:r>
              <a:rPr lang="en-US" sz="1200" b="1" i="0" baseline="0" dirty="0" smtClean="0">
                <a:latin typeface="Arial" charset="0"/>
              </a:rPr>
              <a:t> </a:t>
            </a:r>
            <a:r>
              <a:rPr lang="en-US" sz="1200" b="1" i="0" dirty="0" err="1" smtClean="0">
                <a:latin typeface="Arial" charset="0"/>
              </a:rPr>
              <a:t>Async.Catch</a:t>
            </a:r>
            <a:r>
              <a:rPr lang="en-US" sz="1200" b="1" i="0" dirty="0" smtClean="0">
                <a:latin typeface="Arial" charset="0"/>
              </a:rPr>
              <a:t> or of course use a try-</a:t>
            </a:r>
            <a:r>
              <a:rPr lang="en-US" sz="1200" b="1" i="0" dirty="0" err="1" smtClean="0">
                <a:latin typeface="Arial" charset="0"/>
              </a:rPr>
              <a:t>cacth</a:t>
            </a:r>
            <a:r>
              <a:rPr lang="en-US" sz="1200" b="1" i="0" dirty="0" smtClean="0">
                <a:latin typeface="Arial" charset="0"/>
              </a:rPr>
              <a:t> block</a:t>
            </a:r>
            <a:endParaRPr lang="en-US" sz="1200" b="1" i="0" kern="1200" dirty="0" smtClean="0">
              <a:solidFill>
                <a:schemeClr val="tx1"/>
              </a:solidFill>
              <a:effectLst/>
              <a:latin typeface="+mn-lt"/>
              <a:ea typeface="+mn-ea"/>
              <a:cs typeface="+mn-cs"/>
            </a:endParaRPr>
          </a:p>
          <a:p>
            <a:pPr rtl="0" fontAlgn="ctr"/>
            <a:endParaRPr lang="en-US" sz="1200" i="0" kern="1200" dirty="0" smtClean="0">
              <a:solidFill>
                <a:schemeClr val="tx1"/>
              </a:solidFill>
              <a:effectLst/>
              <a:latin typeface="+mn-lt"/>
              <a:ea typeface="+mn-ea"/>
              <a:cs typeface="+mn-cs"/>
            </a:endParaRPr>
          </a:p>
          <a:p>
            <a:r>
              <a:rPr lang="en-US" sz="1200" i="0" dirty="0" smtClean="0"/>
              <a:t>Tasks that are run using </a:t>
            </a:r>
            <a:r>
              <a:rPr lang="en-US" sz="1200" b="1" i="0" dirty="0" err="1" smtClean="0"/>
              <a:t>Async.RunSynchronously</a:t>
            </a:r>
            <a:r>
              <a:rPr lang="en-US" sz="1200" i="0" dirty="0" smtClean="0"/>
              <a:t> report any failure back to the controlling thread as an exception.</a:t>
            </a:r>
          </a:p>
          <a:p>
            <a:pPr rtl="0" fontAlgn="ctr"/>
            <a:endParaRPr lang="en-US" sz="1200" kern="1200" dirty="0">
              <a:solidFill>
                <a:schemeClr val="tx1"/>
              </a:solidFill>
              <a:effectLst/>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32</a:t>
            </a:fld>
            <a:endParaRPr lang="en-US"/>
          </a:p>
        </p:txBody>
      </p:sp>
    </p:spTree>
    <p:extLst>
      <p:ext uri="{BB962C8B-B14F-4D97-AF65-F5344CB8AC3E}">
        <p14:creationId xmlns:p14="http://schemas.microsoft.com/office/powerpoint/2010/main" val="77331939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r>
              <a:rPr lang="en-US" sz="1200" kern="1200" dirty="0" smtClean="0">
                <a:solidFill>
                  <a:schemeClr val="tx1"/>
                </a:solidFill>
                <a:effectLst/>
                <a:latin typeface="+mn-lt"/>
                <a:ea typeface="+mn-ea"/>
                <a:cs typeface="+mn-cs"/>
              </a:rPr>
              <a:t>The possibility to cancel task or a sequence of tasks is very important when dealing with asynchronous operations. The </a:t>
            </a:r>
            <a:r>
              <a:rPr lang="en-US" sz="1200" kern="1200" dirty="0" err="1" smtClean="0">
                <a:solidFill>
                  <a:schemeClr val="tx1"/>
                </a:solidFill>
                <a:effectLst/>
                <a:latin typeface="+mn-lt"/>
                <a:ea typeface="+mn-ea"/>
                <a:cs typeface="+mn-cs"/>
              </a:rPr>
              <a:t>Async</a:t>
            </a:r>
            <a:r>
              <a:rPr lang="en-US" sz="1200" kern="1200" dirty="0" smtClean="0">
                <a:solidFill>
                  <a:schemeClr val="tx1"/>
                </a:solidFill>
                <a:effectLst/>
                <a:latin typeface="+mn-lt"/>
                <a:ea typeface="+mn-ea"/>
                <a:cs typeface="+mn-cs"/>
              </a:rPr>
              <a:t> module use the same approach as TPL library, it</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uses</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the </a:t>
            </a:r>
            <a:r>
              <a:rPr lang="en-US" sz="1200" kern="1200" dirty="0" smtClean="0">
                <a:solidFill>
                  <a:schemeClr val="tx1"/>
                </a:solidFill>
                <a:effectLst/>
                <a:latin typeface="+mn-lt"/>
                <a:ea typeface="+mn-ea"/>
                <a:cs typeface="+mn-cs"/>
                <a:hlinkClick r:id="rId3"/>
              </a:rPr>
              <a:t>CancellationToken</a:t>
            </a:r>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So </a:t>
            </a:r>
            <a:r>
              <a:rPr lang="en-US" sz="1200" kern="1200" baseline="0" dirty="0" smtClean="0">
                <a:solidFill>
                  <a:schemeClr val="tx1"/>
                </a:solidFill>
                <a:effectLst/>
                <a:latin typeface="+mn-lt"/>
                <a:ea typeface="+mn-ea"/>
                <a:cs typeface="+mn-cs"/>
              </a:rPr>
              <a:t>w</a:t>
            </a:r>
            <a:r>
              <a:rPr lang="en-US" sz="1200" kern="1200" dirty="0" smtClean="0">
                <a:solidFill>
                  <a:schemeClr val="tx1"/>
                </a:solidFill>
                <a:effectLst/>
                <a:latin typeface="+mn-lt"/>
                <a:ea typeface="+mn-ea"/>
                <a:cs typeface="+mn-cs"/>
              </a:rPr>
              <a:t>hen we start the workflow, we pass this token to the </a:t>
            </a:r>
            <a:r>
              <a:rPr lang="en-US" sz="1200" b="1" kern="1200" dirty="0" err="1" smtClean="0">
                <a:solidFill>
                  <a:schemeClr val="tx1"/>
                </a:solidFill>
                <a:effectLst/>
                <a:latin typeface="+mn-lt"/>
                <a:ea typeface="+mn-ea"/>
                <a:cs typeface="+mn-cs"/>
              </a:rPr>
              <a:t>Async.Start</a:t>
            </a:r>
            <a:r>
              <a:rPr lang="en-US" sz="1200" kern="1200" dirty="0" smtClean="0">
                <a:solidFill>
                  <a:schemeClr val="tx1"/>
                </a:solidFill>
                <a:effectLst/>
                <a:latin typeface="+mn-lt"/>
                <a:ea typeface="+mn-ea"/>
                <a:cs typeface="+mn-cs"/>
              </a:rPr>
              <a:t> operation,</a:t>
            </a:r>
            <a:r>
              <a:rPr lang="en-US" sz="1200" kern="1200" baseline="0" dirty="0" smtClean="0">
                <a:solidFill>
                  <a:schemeClr val="tx1"/>
                </a:solidFill>
                <a:effectLst/>
                <a:latin typeface="+mn-lt"/>
                <a:ea typeface="+mn-ea"/>
                <a:cs typeface="+mn-cs"/>
              </a:rPr>
              <a:t> and w</a:t>
            </a:r>
            <a:r>
              <a:rPr lang="en-US" sz="1200" kern="1200" dirty="0" smtClean="0">
                <a:solidFill>
                  <a:schemeClr val="tx1"/>
                </a:solidFill>
                <a:effectLst/>
                <a:latin typeface="+mn-lt"/>
                <a:ea typeface="+mn-ea"/>
                <a:cs typeface="+mn-cs"/>
              </a:rPr>
              <a:t>hen the user requests cancellation we call the Cancel method of the token source</a:t>
            </a:r>
            <a:r>
              <a:rPr lang="en-US" sz="1200" kern="1200" baseline="0" dirty="0" smtClean="0">
                <a:solidFill>
                  <a:schemeClr val="tx1"/>
                </a:solidFill>
                <a:effectLst/>
                <a:latin typeface="+mn-lt"/>
                <a:ea typeface="+mn-ea"/>
                <a:cs typeface="+mn-cs"/>
              </a:rPr>
              <a:t> to stop our </a:t>
            </a:r>
            <a:r>
              <a:rPr lang="en-US" sz="1200" b="1" kern="1200" baseline="0" dirty="0" err="1" smtClean="0">
                <a:solidFill>
                  <a:schemeClr val="tx1"/>
                </a:solidFill>
                <a:effectLst/>
                <a:latin typeface="+mn-lt"/>
                <a:ea typeface="+mn-ea"/>
                <a:cs typeface="+mn-cs"/>
              </a:rPr>
              <a:t>Async</a:t>
            </a:r>
            <a:r>
              <a:rPr lang="en-US" sz="1200" kern="1200" baseline="0" dirty="0" smtClean="0">
                <a:solidFill>
                  <a:schemeClr val="tx1"/>
                </a:solidFill>
                <a:effectLst/>
                <a:latin typeface="+mn-lt"/>
                <a:ea typeface="+mn-ea"/>
                <a:cs typeface="+mn-cs"/>
              </a:rPr>
              <a:t> operation.</a:t>
            </a:r>
            <a:endParaRPr lang="en-US" sz="1200" kern="1200" dirty="0" smtClean="0">
              <a:solidFill>
                <a:schemeClr val="tx1"/>
              </a:solidFill>
              <a:effectLst/>
              <a:latin typeface="+mn-lt"/>
              <a:ea typeface="+mn-ea"/>
              <a:cs typeface="+mn-cs"/>
            </a:endParaRPr>
          </a:p>
          <a:p>
            <a:endParaRPr lang="en-US" dirty="0" smtClean="0"/>
          </a:p>
        </p:txBody>
      </p:sp>
      <p:sp>
        <p:nvSpPr>
          <p:cNvPr id="4" name="Rectangle 3"/>
          <p:cNvSpPr>
            <a:spLocks noGrp="1"/>
          </p:cNvSpPr>
          <p:nvPr>
            <p:ph type="sldNum" sz="quarter" idx="10"/>
          </p:nvPr>
        </p:nvSpPr>
        <p:spPr/>
        <p:txBody>
          <a:bodyPr/>
          <a:lstStyle>
            <a:extLst/>
          </a:lstStyle>
          <a:p>
            <a:fld id="{CA5D3BF3-D352-46FC-8343-31F56E6730EA}" type="slidenum">
              <a:rPr lang="en-US" smtClean="0"/>
              <a:pPr/>
              <a:t>33</a:t>
            </a:fld>
            <a:endParaRPr lang="en-US"/>
          </a:p>
        </p:txBody>
      </p:sp>
    </p:spTree>
    <p:extLst>
      <p:ext uri="{BB962C8B-B14F-4D97-AF65-F5344CB8AC3E}">
        <p14:creationId xmlns:p14="http://schemas.microsoft.com/office/powerpoint/2010/main" val="21165492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is my favorite function of the </a:t>
            </a:r>
            <a:r>
              <a:rPr lang="en-US" dirty="0" err="1" smtClean="0"/>
              <a:t>Async</a:t>
            </a:r>
            <a:r>
              <a:rPr lang="en-US" dirty="0" smtClean="0"/>
              <a:t> module.</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err="1" smtClean="0"/>
              <a:t>Async.StartWithContinuations</a:t>
            </a:r>
            <a:r>
              <a:rPr lang="en-US" dirty="0" smtClean="0"/>
              <a:t> takes</a:t>
            </a:r>
            <a:r>
              <a:rPr lang="en-US" baseline="0" dirty="0" smtClean="0"/>
              <a:t> the </a:t>
            </a:r>
            <a:r>
              <a:rPr lang="en-US" baseline="0" dirty="0" err="1" smtClean="0"/>
              <a:t>Async</a:t>
            </a:r>
            <a:r>
              <a:rPr lang="en-US" baseline="0" dirty="0" smtClean="0"/>
              <a:t> operation and </a:t>
            </a:r>
            <a:r>
              <a:rPr lang="en-US" dirty="0" smtClean="0"/>
              <a:t>three other functions to determine the behavior when the operation</a:t>
            </a:r>
            <a:r>
              <a:rPr lang="en-US" baseline="0" dirty="0" smtClean="0"/>
              <a:t> </a:t>
            </a:r>
            <a:r>
              <a:rPr lang="en-US" dirty="0" smtClean="0"/>
              <a:t>completes. So</a:t>
            </a:r>
            <a:r>
              <a:rPr lang="en-US" baseline="0" dirty="0" smtClean="0"/>
              <a:t> beside the </a:t>
            </a:r>
            <a:r>
              <a:rPr lang="en-US" baseline="0" dirty="0" err="1" smtClean="0"/>
              <a:t>completation</a:t>
            </a:r>
            <a:r>
              <a:rPr lang="en-US" baseline="0" dirty="0" smtClean="0"/>
              <a:t> function we have the functions to handle if the operation has been cancelled or failed.</a:t>
            </a:r>
            <a:endParaRPr lang="en-US" dirty="0" smtClean="0"/>
          </a:p>
          <a:p>
            <a:endParaRPr lang="en-US" dirty="0" smtClean="0"/>
          </a:p>
          <a:p>
            <a:r>
              <a:rPr lang="en-US" sz="1200" b="1" kern="1200" dirty="0" smtClean="0">
                <a:solidFill>
                  <a:schemeClr val="tx1"/>
                </a:solidFill>
                <a:effectLst/>
                <a:latin typeface="+mn-lt"/>
                <a:ea typeface="+mn-ea"/>
                <a:cs typeface="+mn-cs"/>
                <a:hlinkClick r:id="rId3"/>
              </a:rPr>
              <a:t>Async.StartWithContinuations</a:t>
            </a:r>
            <a:r>
              <a:rPr lang="en-US" sz="1200" b="1" kern="1200" dirty="0" smtClean="0">
                <a:solidFill>
                  <a:schemeClr val="tx1"/>
                </a:solidFill>
                <a:effectLst/>
                <a:latin typeface="+mn-lt"/>
                <a:ea typeface="+mn-ea"/>
                <a:cs typeface="+mn-cs"/>
              </a:rPr>
              <a:t> has the important property that if the </a:t>
            </a:r>
            <a:r>
              <a:rPr lang="en-US" sz="1200" b="1" kern="1200" dirty="0" err="1" smtClean="0">
                <a:solidFill>
                  <a:schemeClr val="tx1"/>
                </a:solidFill>
                <a:effectLst/>
                <a:latin typeface="+mn-lt"/>
                <a:ea typeface="+mn-ea"/>
                <a:cs typeface="+mn-cs"/>
              </a:rPr>
              <a:t>async</a:t>
            </a:r>
            <a:r>
              <a:rPr lang="en-US" sz="1200" b="1" kern="1200" dirty="0" smtClean="0">
                <a:solidFill>
                  <a:schemeClr val="tx1"/>
                </a:solidFill>
                <a:effectLst/>
                <a:latin typeface="+mn-lt"/>
                <a:ea typeface="+mn-ea"/>
                <a:cs typeface="+mn-cs"/>
              </a:rPr>
              <a:t> is started on the GUI thread, then the completion function uses the current</a:t>
            </a:r>
            <a:r>
              <a:rPr lang="en-US" sz="1200" b="1" kern="1200" baseline="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SYNCHRONIZATION CONTEXT</a:t>
            </a:r>
            <a:r>
              <a:rPr lang="en-US" sz="1200" b="1" kern="1200" baseline="0" dirty="0" smtClean="0">
                <a:solidFill>
                  <a:schemeClr val="tx1"/>
                </a:solidFill>
                <a:effectLst/>
                <a:latin typeface="+mn-lt"/>
                <a:ea typeface="+mn-ea"/>
                <a:cs typeface="+mn-cs"/>
              </a:rPr>
              <a:t> to dispatch the completed function</a:t>
            </a:r>
            <a:r>
              <a:rPr lang="en-US" sz="1200" b="1" kern="1200" dirty="0" smtClean="0">
                <a:solidFill>
                  <a:schemeClr val="tx1"/>
                </a:solidFill>
                <a:effectLst/>
                <a:latin typeface="+mn-lt"/>
                <a:ea typeface="+mn-ea"/>
                <a:cs typeface="+mn-cs"/>
              </a:rPr>
              <a:t>. This makes it safe to update the results</a:t>
            </a:r>
            <a:r>
              <a:rPr lang="en-US" sz="1200" b="1" kern="1200" baseline="0" dirty="0" smtClean="0">
                <a:solidFill>
                  <a:schemeClr val="tx1"/>
                </a:solidFill>
                <a:effectLst/>
                <a:latin typeface="+mn-lt"/>
                <a:ea typeface="+mn-ea"/>
                <a:cs typeface="+mn-cs"/>
              </a:rPr>
              <a:t> in the UI directly without marshal the current thread.</a:t>
            </a:r>
            <a:endParaRPr lang="en-US" b="1" dirty="0" smtClean="0"/>
          </a:p>
        </p:txBody>
      </p:sp>
      <p:sp>
        <p:nvSpPr>
          <p:cNvPr id="4" name="Rectangle 3"/>
          <p:cNvSpPr>
            <a:spLocks noGrp="1"/>
          </p:cNvSpPr>
          <p:nvPr>
            <p:ph type="sldNum" sz="quarter" idx="10"/>
          </p:nvPr>
        </p:nvSpPr>
        <p:spPr/>
        <p:txBody>
          <a:bodyPr/>
          <a:lstStyle>
            <a:extLst/>
          </a:lstStyle>
          <a:p>
            <a:fld id="{CA5D3BF3-D352-46FC-8343-31F56E6730EA}" type="slidenum">
              <a:rPr lang="en-US" smtClean="0"/>
              <a:pPr/>
              <a:t>34</a:t>
            </a:fld>
            <a:endParaRPr lang="en-US"/>
          </a:p>
        </p:txBody>
      </p:sp>
    </p:spTree>
    <p:extLst>
      <p:ext uri="{BB962C8B-B14F-4D97-AF65-F5344CB8AC3E}">
        <p14:creationId xmlns:p14="http://schemas.microsoft.com/office/powerpoint/2010/main" val="7027121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dirty="0" smtClean="0">
                <a:solidFill>
                  <a:schemeClr val="tx1"/>
                </a:solidFill>
                <a:latin typeface="+mn-lt"/>
                <a:ea typeface="+mn-ea"/>
                <a:cs typeface="+mn-cs"/>
              </a:rPr>
              <a:t>There</a:t>
            </a:r>
            <a:r>
              <a:rPr lang="en-US" sz="1200" b="0" kern="1200" baseline="0" dirty="0" smtClean="0">
                <a:solidFill>
                  <a:schemeClr val="tx1"/>
                </a:solidFill>
                <a:latin typeface="+mn-lt"/>
                <a:ea typeface="+mn-ea"/>
                <a:cs typeface="+mn-cs"/>
              </a:rPr>
              <a:t> are some limitation when perform </a:t>
            </a:r>
            <a:r>
              <a:rPr lang="en-US" sz="1200" b="0" kern="1200" baseline="0" dirty="0" err="1" smtClean="0">
                <a:solidFill>
                  <a:schemeClr val="tx1"/>
                </a:solidFill>
                <a:latin typeface="+mn-lt"/>
                <a:ea typeface="+mn-ea"/>
                <a:cs typeface="+mn-cs"/>
              </a:rPr>
              <a:t>async</a:t>
            </a:r>
            <a:r>
              <a:rPr lang="en-US" sz="1200" b="0" kern="1200" baseline="0" dirty="0" smtClean="0">
                <a:solidFill>
                  <a:schemeClr val="tx1"/>
                </a:solidFill>
                <a:latin typeface="+mn-lt"/>
                <a:ea typeface="+mn-ea"/>
                <a:cs typeface="+mn-cs"/>
              </a:rPr>
              <a:t> operation: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baseline="0" dirty="0" smtClean="0">
                <a:solidFill>
                  <a:schemeClr val="tx1"/>
                </a:solidFill>
                <a:latin typeface="+mn-lt"/>
                <a:ea typeface="+mn-ea"/>
                <a:cs typeface="+mn-cs"/>
              </a:rPr>
              <a:t>There is not control of the number of cores that can run </a:t>
            </a:r>
            <a:r>
              <a:rPr lang="en-US" sz="1200" b="0" kern="1200" baseline="0" dirty="0" err="1" smtClean="0">
                <a:solidFill>
                  <a:schemeClr val="tx1"/>
                </a:solidFill>
                <a:latin typeface="+mn-lt"/>
                <a:ea typeface="+mn-ea"/>
                <a:cs typeface="+mn-cs"/>
              </a:rPr>
              <a:t>simultanealy</a:t>
            </a:r>
            <a:r>
              <a:rPr lang="en-US" sz="1200" b="0" kern="1200" baseline="0" dirty="0" smtClean="0">
                <a:solidFill>
                  <a:schemeClr val="tx1"/>
                </a:solidFill>
                <a:latin typeface="+mn-lt"/>
                <a:ea typeface="+mn-ea"/>
                <a:cs typeface="+mn-cs"/>
              </a:rPr>
              <a:t> and there is not knowledge of the current CPU usage and payload</a:t>
            </a:r>
          </a:p>
          <a:p>
            <a:r>
              <a:rPr lang="en-US" dirty="0" smtClean="0"/>
              <a:t>The F# asynchronous workflows is a lightweight wrapper on top of the thread pool, </a:t>
            </a:r>
            <a:r>
              <a:rPr lang="en-US" b="1" dirty="0" smtClean="0"/>
              <a:t>using it won’t guarantee that you will maximize performance.</a:t>
            </a:r>
          </a:p>
          <a:p>
            <a:endParaRPr lang="en-US" dirty="0" smtClean="0"/>
          </a:p>
          <a:p>
            <a:r>
              <a:rPr lang="en-US" sz="1200" b="1" kern="1200" baseline="0" dirty="0" smtClean="0">
                <a:solidFill>
                  <a:schemeClr val="tx1"/>
                </a:solidFill>
                <a:latin typeface="+mn-lt"/>
                <a:ea typeface="+mn-ea"/>
                <a:cs typeface="+mn-cs"/>
              </a:rPr>
              <a:t>It is recommended to </a:t>
            </a:r>
            <a:r>
              <a:rPr lang="en-US" sz="1200" b="1" dirty="0" smtClean="0"/>
              <a:t>use the .NET Task Parallel Library For CPU</a:t>
            </a:r>
            <a:r>
              <a:rPr lang="en-US" sz="1200" b="1" baseline="0" dirty="0" smtClean="0"/>
              <a:t> </a:t>
            </a:r>
            <a:r>
              <a:rPr lang="en-US" sz="1200" b="1" dirty="0" smtClean="0"/>
              <a:t>parallelism.</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kern="1200" baseline="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latin typeface="+mn-lt"/>
                <a:ea typeface="+mn-ea"/>
                <a:cs typeface="+mn-cs"/>
              </a:rPr>
              <a:t>~~~ cache coherence</a:t>
            </a:r>
            <a:r>
              <a:rPr lang="en-US" sz="1200" b="0" kern="1200" dirty="0" smtClean="0">
                <a:solidFill>
                  <a:schemeClr val="tx1"/>
                </a:solidFill>
                <a:latin typeface="+mn-lt"/>
                <a:ea typeface="+mn-ea"/>
                <a:cs typeface="+mn-cs"/>
              </a:rPr>
              <a:t> refers </a:t>
            </a:r>
            <a:r>
              <a:rPr lang="en-US" sz="1200" b="0" kern="1200" dirty="0" smtClean="0">
                <a:solidFill>
                  <a:schemeClr val="tx1"/>
                </a:solidFill>
                <a:latin typeface="+mn-lt"/>
                <a:ea typeface="+mn-ea"/>
                <a:cs typeface="+mn-cs"/>
              </a:rPr>
              <a:t>to</a:t>
            </a:r>
            <a:r>
              <a:rPr lang="en-US" dirty="0" smtClean="0"/>
              <a:t>. </a:t>
            </a:r>
            <a:endParaRPr lang="en-US" dirty="0" smtClean="0"/>
          </a:p>
        </p:txBody>
      </p:sp>
      <p:sp>
        <p:nvSpPr>
          <p:cNvPr id="4" name="Slide Number Placeholder 3"/>
          <p:cNvSpPr>
            <a:spLocks noGrp="1"/>
          </p:cNvSpPr>
          <p:nvPr>
            <p:ph type="sldNum" sz="quarter" idx="10"/>
          </p:nvPr>
        </p:nvSpPr>
        <p:spPr/>
        <p:txBody>
          <a:bodyPr/>
          <a:lstStyle/>
          <a:p>
            <a:fld id="{CA5D3BF3-D352-46FC-8343-31F56E6730EA}" type="slidenum">
              <a:rPr lang="en-US" smtClean="0"/>
              <a:pPr/>
              <a:t>35</a:t>
            </a:fld>
            <a:endParaRPr lang="en-US"/>
          </a:p>
        </p:txBody>
      </p:sp>
    </p:spTree>
    <p:extLst>
      <p:ext uri="{BB962C8B-B14F-4D97-AF65-F5344CB8AC3E}">
        <p14:creationId xmlns:p14="http://schemas.microsoft.com/office/powerpoint/2010/main" val="282602180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a:bodyPr>
          <a:lstStyle>
            <a:extLst/>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kern="1200" dirty="0" smtClean="0">
              <a:solidFill>
                <a:schemeClr val="tx1"/>
              </a:solidFill>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36</a:t>
            </a:fld>
            <a:endParaRPr lang="en-US"/>
          </a:p>
        </p:txBody>
      </p:sp>
    </p:spTree>
    <p:extLst>
      <p:ext uri="{BB962C8B-B14F-4D97-AF65-F5344CB8AC3E}">
        <p14:creationId xmlns:p14="http://schemas.microsoft.com/office/powerpoint/2010/main" val="186298132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endParaRPr lang="en-US"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37</a:t>
            </a:fld>
            <a:endParaRPr lang="en-US"/>
          </a:p>
        </p:txBody>
      </p:sp>
    </p:spTree>
    <p:extLst>
      <p:ext uri="{BB962C8B-B14F-4D97-AF65-F5344CB8AC3E}">
        <p14:creationId xmlns:p14="http://schemas.microsoft.com/office/powerpoint/2010/main" val="329576170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smtClean="0"/>
              <a:t>Recipe – Secret sauce!!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smtClean="0"/>
              <a:t>F# has borrowed the message-processing mechanism from </a:t>
            </a:r>
            <a:r>
              <a:rPr lang="en-US" sz="1200" b="1" dirty="0" err="1" smtClean="0"/>
              <a:t>Erlang</a:t>
            </a:r>
            <a:r>
              <a:rPr lang="en-US" sz="1200" b="1" dirty="0" smtClean="0"/>
              <a:t>. </a:t>
            </a:r>
          </a:p>
          <a:p>
            <a:endParaRPr lang="en-US" sz="12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smtClean="0">
                <a:effectLst/>
              </a:rPr>
              <a:t>The Actor model provides </a:t>
            </a:r>
            <a:r>
              <a:rPr lang="en-US" sz="1200" b="1" i="1" u="sng" dirty="0" smtClean="0">
                <a:effectLst/>
              </a:rPr>
              <a:t>immutability</a:t>
            </a:r>
            <a:r>
              <a:rPr lang="en-US" sz="1200" b="1" baseline="0" dirty="0" smtClean="0">
                <a:effectLst/>
              </a:rPr>
              <a:t> and </a:t>
            </a:r>
            <a:r>
              <a:rPr lang="en-US" sz="1200" b="1" i="1" u="sng" baseline="0" dirty="0" smtClean="0">
                <a:effectLst/>
              </a:rPr>
              <a:t>isolation</a:t>
            </a:r>
            <a:r>
              <a:rPr lang="en-US" sz="1200" b="1" baseline="0" dirty="0" smtClean="0">
                <a:effectLst/>
              </a:rPr>
              <a:t> which are the more important characteristic to write lock and bug free concurrent program</a:t>
            </a:r>
            <a:endParaRPr lang="en-US" sz="1200" b="1" dirty="0" smtClean="0"/>
          </a:p>
          <a:p>
            <a:r>
              <a:rPr lang="en-US" sz="1200" dirty="0" smtClean="0"/>
              <a:t>The Isolation</a:t>
            </a:r>
            <a:r>
              <a:rPr lang="en-US" sz="1200" baseline="0" dirty="0" smtClean="0"/>
              <a:t> is forced through message passing</a:t>
            </a:r>
          </a:p>
          <a:p>
            <a:endParaRPr lang="en-US" sz="1200" dirty="0" smtClean="0"/>
          </a:p>
          <a:p>
            <a:r>
              <a:rPr lang="en-US" sz="1200" b="1" kern="1200" dirty="0" smtClean="0">
                <a:solidFill>
                  <a:schemeClr val="tx1"/>
                </a:solidFill>
                <a:effectLst/>
                <a:latin typeface="+mn-lt"/>
                <a:ea typeface="+mn-ea"/>
                <a:cs typeface="+mn-cs"/>
              </a:rPr>
              <a:t>Mailboxes are used in programming models that don't use locks, it is built around asynchronous processing, locks unnecessary.</a:t>
            </a:r>
          </a:p>
          <a:p>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There are several similarity with the agents in </a:t>
            </a:r>
            <a:r>
              <a:rPr lang="en-US" sz="1200" kern="1200" dirty="0" err="1" smtClean="0">
                <a:solidFill>
                  <a:schemeClr val="tx1"/>
                </a:solidFill>
                <a:effectLst/>
                <a:latin typeface="+mn-lt"/>
                <a:ea typeface="+mn-ea"/>
                <a:cs typeface="+mn-cs"/>
              </a:rPr>
              <a:t>Erlang</a:t>
            </a:r>
            <a:r>
              <a:rPr lang="en-US" sz="1200" kern="1200" dirty="0" smtClean="0">
                <a:solidFill>
                  <a:schemeClr val="tx1"/>
                </a:solidFill>
                <a:effectLst/>
                <a:latin typeface="+mn-lt"/>
                <a:ea typeface="+mn-ea"/>
                <a:cs typeface="+mn-cs"/>
              </a:rPr>
              <a:t>, but unlike the </a:t>
            </a:r>
            <a:r>
              <a:rPr lang="en-US" sz="1200" kern="1200" dirty="0" err="1" smtClean="0">
                <a:solidFill>
                  <a:schemeClr val="tx1"/>
                </a:solidFill>
                <a:effectLst/>
                <a:latin typeface="+mn-lt"/>
                <a:ea typeface="+mn-ea"/>
                <a:cs typeface="+mn-cs"/>
              </a:rPr>
              <a:t>Erlang</a:t>
            </a:r>
            <a:r>
              <a:rPr lang="en-US" sz="1200" kern="1200" dirty="0" smtClean="0">
                <a:solidFill>
                  <a:schemeClr val="tx1"/>
                </a:solidFill>
                <a:effectLst/>
                <a:latin typeface="+mn-lt"/>
                <a:ea typeface="+mn-ea"/>
                <a:cs typeface="+mn-cs"/>
              </a:rPr>
              <a:t> ones, in F# Agent</a:t>
            </a:r>
            <a:r>
              <a:rPr lang="en-US" sz="1200" kern="1200" baseline="0" dirty="0" smtClean="0">
                <a:solidFill>
                  <a:schemeClr val="tx1"/>
                </a:solidFill>
                <a:effectLst/>
                <a:latin typeface="+mn-lt"/>
                <a:ea typeface="+mn-ea"/>
                <a:cs typeface="+mn-cs"/>
              </a:rPr>
              <a:t>s d</a:t>
            </a:r>
            <a:r>
              <a:rPr lang="en-US" sz="1200" kern="1200" dirty="0" smtClean="0">
                <a:solidFill>
                  <a:schemeClr val="tx1"/>
                </a:solidFill>
                <a:effectLst/>
                <a:latin typeface="+mn-lt"/>
                <a:ea typeface="+mn-ea"/>
                <a:cs typeface="+mn-cs"/>
              </a:rPr>
              <a:t>o </a:t>
            </a:r>
            <a:r>
              <a:rPr lang="en-US" sz="1200" i="1" kern="1200" dirty="0" smtClean="0">
                <a:solidFill>
                  <a:schemeClr val="tx1"/>
                </a:solidFill>
                <a:effectLst/>
                <a:latin typeface="+mn-lt"/>
                <a:ea typeface="+mn-ea"/>
                <a:cs typeface="+mn-cs"/>
              </a:rPr>
              <a:t>not</a:t>
            </a:r>
            <a:r>
              <a:rPr lang="en-US" sz="1200" kern="1200" dirty="0" smtClean="0">
                <a:solidFill>
                  <a:schemeClr val="tx1"/>
                </a:solidFill>
                <a:effectLst/>
                <a:latin typeface="+mn-lt"/>
                <a:ea typeface="+mn-ea"/>
                <a:cs typeface="+mn-cs"/>
              </a:rPr>
              <a:t> work across process boundaries, only in the same process.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And the messages are not persistent. If your process crashes, the messages are lost.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My view on this matter may be a controversial one. Immutability is an important foundational tool in the toolkit for building concurrent – in addition to reliable and predictable – software. But it is not the only one that matters. Making all your data immutable isn’t going to instantly lead to a massively scalable program. Natural isolation is also critically important, perhaps more so.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There is an</a:t>
            </a:r>
            <a:r>
              <a:rPr lang="en-US" b="1" baseline="0" dirty="0" smtClean="0"/>
              <a:t> open source library that is trying to bridge the gap, I have few sample later.</a:t>
            </a: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a:p>
            <a:endParaRPr lang="en-US" sz="1200" dirty="0"/>
          </a:p>
        </p:txBody>
      </p:sp>
      <p:sp>
        <p:nvSpPr>
          <p:cNvPr id="4" name="Slide Number Placeholder 3"/>
          <p:cNvSpPr>
            <a:spLocks noGrp="1"/>
          </p:cNvSpPr>
          <p:nvPr>
            <p:ph type="sldNum" sz="quarter" idx="10"/>
          </p:nvPr>
        </p:nvSpPr>
        <p:spPr/>
        <p:txBody>
          <a:bodyPr/>
          <a:lstStyle/>
          <a:p>
            <a:fld id="{CA5D3BF3-D352-46FC-8343-31F56E6730EA}" type="slidenum">
              <a:rPr lang="en-US" smtClean="0"/>
              <a:pPr/>
              <a:t>38</a:t>
            </a:fld>
            <a:endParaRPr lang="en-US"/>
          </a:p>
        </p:txBody>
      </p:sp>
    </p:spTree>
    <p:extLst>
      <p:ext uri="{BB962C8B-B14F-4D97-AF65-F5344CB8AC3E}">
        <p14:creationId xmlns:p14="http://schemas.microsoft.com/office/powerpoint/2010/main" val="37952171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This</a:t>
            </a:r>
            <a:r>
              <a:rPr lang="en-US" sz="1200" kern="1200" baseline="0" dirty="0" smtClean="0">
                <a:solidFill>
                  <a:schemeClr val="tx1"/>
                </a:solidFill>
                <a:effectLst/>
                <a:latin typeface="+mn-lt"/>
                <a:ea typeface="+mn-ea"/>
                <a:cs typeface="+mn-cs"/>
              </a:rPr>
              <a:t> is the Wikipedia definition</a:t>
            </a:r>
          </a:p>
          <a:p>
            <a:r>
              <a:rPr lang="en-US" sz="1200" kern="1200" dirty="0" smtClean="0">
                <a:solidFill>
                  <a:schemeClr val="tx1"/>
                </a:solidFill>
                <a:effectLst/>
                <a:latin typeface="+mn-lt"/>
                <a:ea typeface="+mn-ea"/>
                <a:cs typeface="+mn-cs"/>
              </a:rPr>
              <a:t>The actor model is a general-purpose concurrent programming model with a wide applicability,</a:t>
            </a:r>
            <a:r>
              <a:rPr lang="en-US" sz="1200" b="0" kern="1200" baseline="0" dirty="0" smtClean="0">
                <a:solidFill>
                  <a:schemeClr val="tx1"/>
                </a:solidFill>
                <a:effectLst/>
                <a:latin typeface="+mn-lt"/>
                <a:ea typeface="+mn-ea"/>
                <a:cs typeface="+mn-cs"/>
              </a:rPr>
              <a:t> </a:t>
            </a:r>
            <a:r>
              <a:rPr lang="en-US" sz="1200" b="0" kern="1200" dirty="0" smtClean="0">
                <a:solidFill>
                  <a:schemeClr val="tx1"/>
                </a:solidFill>
                <a:effectLst/>
                <a:latin typeface="+mn-lt"/>
                <a:ea typeface="+mn-ea"/>
                <a:cs typeface="+mn-cs"/>
              </a:rPr>
              <a:t>not only does it provide support for concurrency, but it also provides distribution</a:t>
            </a:r>
            <a:r>
              <a:rPr lang="en-US" sz="1200" b="0" kern="1200" baseline="0" dirty="0" smtClean="0">
                <a:solidFill>
                  <a:schemeClr val="tx1"/>
                </a:solidFill>
                <a:effectLst/>
                <a:latin typeface="+mn-lt"/>
                <a:ea typeface="+mn-ea"/>
                <a:cs typeface="+mn-cs"/>
              </a:rPr>
              <a:t> and</a:t>
            </a:r>
            <a:r>
              <a:rPr lang="en-US" sz="1200" b="0" kern="1200" dirty="0" smtClean="0">
                <a:solidFill>
                  <a:schemeClr val="tx1"/>
                </a:solidFill>
                <a:effectLst/>
                <a:latin typeface="+mn-lt"/>
                <a:ea typeface="+mn-ea"/>
                <a:cs typeface="+mn-cs"/>
              </a:rPr>
              <a:t> error detection. </a:t>
            </a:r>
            <a:endParaRPr lang="en-US" sz="1200" b="0" dirty="0" smtClean="0">
              <a:effectLst/>
            </a:endParaRP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You can think of an agent as an entity that hides a message queue, and that it reacts when a message arrives. </a:t>
            </a:r>
          </a:p>
          <a:p>
            <a:r>
              <a:rPr lang="en-US" sz="1200" kern="1200" dirty="0" smtClean="0">
                <a:solidFill>
                  <a:schemeClr val="tx1"/>
                </a:solidFill>
                <a:effectLst/>
                <a:latin typeface="+mn-lt"/>
                <a:ea typeface="+mn-ea"/>
                <a:cs typeface="+mn-cs"/>
              </a:rPr>
              <a:t>For example an agent could have an</a:t>
            </a:r>
            <a:r>
              <a:rPr lang="en-US" sz="1200" kern="1200" baseline="0" dirty="0" smtClean="0">
                <a:solidFill>
                  <a:schemeClr val="tx1"/>
                </a:solidFill>
                <a:effectLst/>
                <a:latin typeface="+mn-lt"/>
                <a:ea typeface="+mn-ea"/>
                <a:cs typeface="+mn-cs"/>
              </a:rPr>
              <a:t> internal </a:t>
            </a:r>
            <a:r>
              <a:rPr lang="en-US" sz="1200" kern="1200" dirty="0" smtClean="0">
                <a:solidFill>
                  <a:schemeClr val="tx1"/>
                </a:solidFill>
                <a:effectLst/>
                <a:latin typeface="+mn-lt"/>
                <a:ea typeface="+mn-ea"/>
                <a:cs typeface="+mn-cs"/>
              </a:rPr>
              <a:t>loop in the body that asynchronously waits for messages and then processes them</a:t>
            </a:r>
            <a:r>
              <a:rPr lang="en-US" sz="1200" kern="1200" baseline="0" dirty="0" smtClean="0">
                <a:solidFill>
                  <a:schemeClr val="tx1"/>
                </a:solidFill>
                <a:effectLst/>
                <a:latin typeface="+mn-lt"/>
                <a:ea typeface="+mn-ea"/>
                <a:cs typeface="+mn-cs"/>
              </a:rPr>
              <a:t> one by one.</a:t>
            </a:r>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endParaRPr lang="en-US" sz="1200" dirty="0"/>
          </a:p>
        </p:txBody>
      </p:sp>
      <p:sp>
        <p:nvSpPr>
          <p:cNvPr id="4" name="Slide Number Placeholder 3"/>
          <p:cNvSpPr>
            <a:spLocks noGrp="1"/>
          </p:cNvSpPr>
          <p:nvPr>
            <p:ph type="sldNum" sz="quarter" idx="10"/>
          </p:nvPr>
        </p:nvSpPr>
        <p:spPr/>
        <p:txBody>
          <a:bodyPr/>
          <a:lstStyle/>
          <a:p>
            <a:fld id="{CA5D3BF3-D352-46FC-8343-31F56E6730EA}" type="slidenum">
              <a:rPr lang="en-US" smtClean="0"/>
              <a:pPr/>
              <a:t>39</a:t>
            </a:fld>
            <a:endParaRPr lang="en-US"/>
          </a:p>
        </p:txBody>
      </p:sp>
    </p:spTree>
    <p:extLst>
      <p:ext uri="{BB962C8B-B14F-4D97-AF65-F5344CB8AC3E}">
        <p14:creationId xmlns:p14="http://schemas.microsoft.com/office/powerpoint/2010/main" val="11974308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a:bodyPr>
          <a:lstStyle>
            <a:extLst/>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I will provide a lot of information</a:t>
            </a:r>
            <a:r>
              <a:rPr lang="en-US" sz="1200" b="1" kern="1200" baseline="0" dirty="0" smtClean="0">
                <a:solidFill>
                  <a:schemeClr val="tx1"/>
                </a:solidFill>
                <a:effectLst/>
                <a:latin typeface="+mn-lt"/>
                <a:ea typeface="+mn-ea"/>
                <a:cs typeface="+mn-cs"/>
              </a:rPr>
              <a:t>, but these are the 3 objectives that I wont you to take away.</a:t>
            </a:r>
          </a:p>
          <a:p>
            <a:pPr marL="0" indent="0">
              <a:buFont typeface="Wingdings" panose="05000000000000000000" pitchFamily="2" charset="2"/>
              <a:buNone/>
            </a:pPr>
            <a:r>
              <a:rPr lang="en-US" sz="1200" dirty="0" smtClean="0">
                <a:solidFill>
                  <a:schemeClr val="tx1"/>
                </a:solidFill>
              </a:rPr>
              <a:t>Immutability and Isolation are your best friends to write concurrent application</a:t>
            </a:r>
          </a:p>
          <a:p>
            <a:pPr marL="457200" lvl="1" indent="0">
              <a:buClr>
                <a:schemeClr val="bg2">
                  <a:lumMod val="50000"/>
                </a:schemeClr>
              </a:buClr>
              <a:buFont typeface="Wingdings" panose="05000000000000000000" pitchFamily="2" charset="2"/>
              <a:buNone/>
            </a:pPr>
            <a:r>
              <a:rPr lang="en-US" sz="1200" dirty="0" smtClean="0">
                <a:solidFill>
                  <a:schemeClr val="tx1"/>
                </a:solidFill>
              </a:rPr>
              <a:t>Use natural isolation, the Actor model is a great to enforce coarse-grained isolation through message-passing </a:t>
            </a:r>
          </a:p>
          <a:p>
            <a:pPr marL="0" indent="0">
              <a:buClr>
                <a:schemeClr val="accent2"/>
              </a:buClr>
              <a:buFont typeface="Wingdings" charset="2"/>
              <a:buNone/>
            </a:pPr>
            <a:endParaRPr lang="en-US" sz="1200" dirty="0" smtClean="0">
              <a:solidFill>
                <a:schemeClr val="tx1"/>
              </a:solidFill>
            </a:endParaRPr>
          </a:p>
          <a:p>
            <a:pPr marL="0" indent="0">
              <a:buClr>
                <a:schemeClr val="accent2"/>
              </a:buClr>
              <a:buFont typeface="Wingdings" charset="2"/>
              <a:buNone/>
            </a:pPr>
            <a:r>
              <a:rPr lang="en-US" sz="1200" dirty="0" smtClean="0">
                <a:solidFill>
                  <a:schemeClr val="tx1"/>
                </a:solidFill>
              </a:rPr>
              <a:t>Asynchronous Programing in F# is easy and declarative</a:t>
            </a:r>
          </a:p>
          <a:p>
            <a:pPr marL="0" indent="0">
              <a:buClr>
                <a:schemeClr val="accent2"/>
              </a:buClr>
              <a:buFont typeface="Wingdings" charset="2"/>
              <a:buNone/>
            </a:pPr>
            <a:r>
              <a:rPr lang="en-US" sz="1200" dirty="0" smtClean="0">
                <a:solidFill>
                  <a:schemeClr val="tx1"/>
                </a:solidFill>
              </a:rPr>
              <a:t>Concurrency in F# is fully integrated with .NET (TPL &amp;</a:t>
            </a:r>
            <a:r>
              <a:rPr lang="en-US" sz="1200" baseline="0" dirty="0" smtClean="0">
                <a:solidFill>
                  <a:schemeClr val="tx1"/>
                </a:solidFill>
              </a:rPr>
              <a:t> Task Lib)</a:t>
            </a:r>
            <a:endParaRPr lang="en-US" sz="1200" dirty="0" smtClean="0">
              <a:solidFill>
                <a:schemeClr val="tx1"/>
              </a:solidFill>
            </a:endParaRPr>
          </a:p>
          <a:p>
            <a:pPr marL="0" indent="0">
              <a:buClr>
                <a:schemeClr val="accent2"/>
              </a:buClr>
              <a:buFont typeface="Wingdings" charset="2"/>
              <a:buNone/>
            </a:pPr>
            <a:r>
              <a:rPr lang="en-US" sz="1200" dirty="0" smtClean="0">
                <a:solidFill>
                  <a:schemeClr val="tx1"/>
                </a:solidFill>
              </a:rPr>
              <a:t>Use Actor Model for high scalable computation</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dirty="0" smtClean="0">
              <a:solidFill>
                <a:schemeClr val="tx1"/>
              </a:solidFill>
              <a:effectLst/>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4</a:t>
            </a:fld>
            <a:endParaRPr lang="en-US"/>
          </a:p>
        </p:txBody>
      </p:sp>
    </p:spTree>
    <p:extLst>
      <p:ext uri="{BB962C8B-B14F-4D97-AF65-F5344CB8AC3E}">
        <p14:creationId xmlns:p14="http://schemas.microsoft.com/office/powerpoint/2010/main" val="417581086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sz="1200" kern="1200" dirty="0" smtClean="0">
                <a:solidFill>
                  <a:schemeClr val="tx1"/>
                </a:solidFill>
                <a:effectLst/>
                <a:latin typeface="+mn-lt"/>
                <a:ea typeface="+mn-ea"/>
                <a:cs typeface="+mn-cs"/>
              </a:rPr>
              <a:t>One of the keys to successful agent programming in F# is </a:t>
            </a:r>
            <a:r>
              <a:rPr lang="en-US" sz="1200" b="1" i="1" kern="1200" dirty="0" smtClean="0">
                <a:solidFill>
                  <a:schemeClr val="tx1"/>
                </a:solidFill>
                <a:effectLst/>
                <a:latin typeface="+mn-lt"/>
                <a:ea typeface="+mn-ea"/>
                <a:cs typeface="+mn-cs"/>
              </a:rPr>
              <a:t>isolation</a:t>
            </a:r>
            <a:r>
              <a:rPr lang="en-US" sz="1200" kern="1200" dirty="0" smtClean="0">
                <a:solidFill>
                  <a:schemeClr val="tx1"/>
                </a:solidFill>
                <a:effectLst/>
                <a:latin typeface="+mn-lt"/>
                <a:ea typeface="+mn-ea"/>
                <a:cs typeface="+mn-cs"/>
              </a:rPr>
              <a:t>. Isolation means that resources exist which “belong” to a specific agent, and are </a:t>
            </a:r>
            <a:r>
              <a:rPr lang="en-US" sz="1200" b="1" kern="1200" dirty="0" smtClean="0">
                <a:solidFill>
                  <a:schemeClr val="tx1"/>
                </a:solidFill>
                <a:effectLst/>
                <a:latin typeface="+mn-lt"/>
                <a:ea typeface="+mn-ea"/>
                <a:cs typeface="+mn-cs"/>
              </a:rPr>
              <a:t>not accessed by other agents</a:t>
            </a:r>
            <a:r>
              <a:rPr lang="en-US" sz="1200" kern="120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This means isolated state is protected from concurrent access and data races. </a:t>
            </a:r>
          </a:p>
          <a:p>
            <a:r>
              <a:rPr lang="en-US" sz="1200" kern="1200" dirty="0" smtClean="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Conceptually an Agent has its own “thread” of execution, and it is </a:t>
            </a:r>
            <a:r>
              <a:rPr lang="en-US" sz="1200" kern="1200" dirty="0" smtClean="0">
                <a:solidFill>
                  <a:schemeClr val="tx1"/>
                </a:solidFill>
                <a:latin typeface="+mn-lt"/>
                <a:ea typeface="+mn-ea"/>
                <a:cs typeface="+mn-cs"/>
              </a:rPr>
              <a:t>also both asynchronous and parallel and </a:t>
            </a:r>
            <a:r>
              <a:rPr lang="en-US" sz="1200" b="1" kern="1200" dirty="0" err="1" smtClean="0">
                <a:solidFill>
                  <a:schemeClr val="tx1"/>
                </a:solidFill>
                <a:latin typeface="+mn-lt"/>
                <a:ea typeface="+mn-ea"/>
                <a:cs typeface="+mn-cs"/>
              </a:rPr>
              <a:t>BUFFERED</a:t>
            </a:r>
            <a:r>
              <a:rPr lang="en-US" sz="1200" kern="1200" dirty="0" err="1" smtClean="0">
                <a:solidFill>
                  <a:schemeClr val="tx1"/>
                </a:solidFill>
                <a:latin typeface="+mn-lt"/>
                <a:ea typeface="+mn-ea"/>
                <a:cs typeface="+mn-cs"/>
              </a:rPr>
              <a:t>l</a:t>
            </a:r>
            <a:r>
              <a:rPr lang="en-US" sz="1200" kern="1200" dirty="0" smtClean="0">
                <a:solidFill>
                  <a:schemeClr val="tx1"/>
                </a:solidFill>
                <a:latin typeface="+mn-lt"/>
                <a:ea typeface="+mn-ea"/>
                <a:cs typeface="+mn-cs"/>
              </a:rPr>
              <a:t>. This has two implications:</a:t>
            </a:r>
          </a:p>
          <a:p>
            <a:r>
              <a:rPr lang="en-US" sz="1200" kern="1200" dirty="0" smtClean="0">
                <a:solidFill>
                  <a:schemeClr val="tx1"/>
                </a:solidFill>
                <a:latin typeface="+mn-lt"/>
                <a:ea typeface="+mn-ea"/>
                <a:cs typeface="+mn-cs"/>
              </a:rPr>
              <a:t>By being </a:t>
            </a:r>
            <a:r>
              <a:rPr lang="en-US" sz="1200" b="1" i="1" kern="1200" dirty="0" smtClean="0">
                <a:solidFill>
                  <a:schemeClr val="tx1"/>
                </a:solidFill>
                <a:latin typeface="+mn-lt"/>
                <a:ea typeface="+mn-ea"/>
                <a:cs typeface="+mn-cs"/>
              </a:rPr>
              <a:t>asynchronous</a:t>
            </a:r>
            <a:r>
              <a:rPr lang="en-US" sz="1200" i="0" kern="1200" dirty="0" smtClean="0">
                <a:solidFill>
                  <a:schemeClr val="tx1"/>
                </a:solidFill>
                <a:latin typeface="+mn-lt"/>
                <a:ea typeface="+mn-ea"/>
                <a:cs typeface="+mn-cs"/>
              </a:rPr>
              <a:t>, the agents are lightweight, because they do not block threads while waiting for a message. And As a result, it is possible to use hundreds of thousands of agents in a single application</a:t>
            </a:r>
            <a:r>
              <a:rPr lang="en-US" sz="1200" i="0" kern="1200" baseline="0" dirty="0" smtClean="0">
                <a:solidFill>
                  <a:schemeClr val="tx1"/>
                </a:solidFill>
                <a:latin typeface="+mn-lt"/>
                <a:ea typeface="+mn-ea"/>
                <a:cs typeface="+mn-cs"/>
              </a:rPr>
              <a:t> without any impact in the memory footprint</a:t>
            </a:r>
            <a:endParaRPr lang="en-US" sz="1200" i="0" kern="1200" dirty="0" smtClean="0">
              <a:solidFill>
                <a:schemeClr val="tx1"/>
              </a:solidFill>
              <a:latin typeface="+mn-lt"/>
              <a:ea typeface="+mn-ea"/>
              <a:cs typeface="+mn-cs"/>
            </a:endParaRPr>
          </a:p>
          <a:p>
            <a:r>
              <a:rPr lang="en-US" sz="1200" b="1" i="0" u="sng" kern="1200" dirty="0" smtClean="0">
                <a:solidFill>
                  <a:schemeClr val="tx1"/>
                </a:solidFill>
                <a:latin typeface="+mn-lt"/>
                <a:ea typeface="+mn-ea"/>
                <a:cs typeface="+mn-cs"/>
              </a:rPr>
              <a:t>And being executed in </a:t>
            </a:r>
            <a:r>
              <a:rPr lang="en-US" sz="1200" b="1" i="1" u="sng" kern="1200" dirty="0" smtClean="0">
                <a:solidFill>
                  <a:schemeClr val="tx1"/>
                </a:solidFill>
                <a:latin typeface="+mn-lt"/>
                <a:ea typeface="+mn-ea"/>
                <a:cs typeface="+mn-cs"/>
              </a:rPr>
              <a:t>parallel</a:t>
            </a:r>
            <a:r>
              <a:rPr lang="en-US" sz="1200" b="1" i="0" u="sng" kern="1200" dirty="0" smtClean="0">
                <a:solidFill>
                  <a:schemeClr val="tx1"/>
                </a:solidFill>
                <a:latin typeface="+mn-lt"/>
                <a:ea typeface="+mn-ea"/>
                <a:cs typeface="+mn-cs"/>
              </a:rPr>
              <a:t>,</a:t>
            </a:r>
            <a:r>
              <a:rPr lang="en-US" sz="1200" b="1" i="0" u="sng" kern="1200" baseline="0" dirty="0" smtClean="0">
                <a:solidFill>
                  <a:schemeClr val="tx1"/>
                </a:solidFill>
                <a:latin typeface="+mn-lt"/>
                <a:ea typeface="+mn-ea"/>
                <a:cs typeface="+mn-cs"/>
              </a:rPr>
              <a:t> </a:t>
            </a:r>
            <a:r>
              <a:rPr lang="en-US" sz="1200" b="1" i="0" u="sng" kern="1200" dirty="0" smtClean="0">
                <a:solidFill>
                  <a:schemeClr val="tx1"/>
                </a:solidFill>
                <a:latin typeface="+mn-lt"/>
                <a:ea typeface="+mn-ea"/>
                <a:cs typeface="+mn-cs"/>
              </a:rPr>
              <a:t>the performance of a agent-based application scales with the number of cores </a:t>
            </a:r>
          </a:p>
          <a:p>
            <a:endParaRPr lang="en-US" sz="1200" i="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CA5D3BF3-D352-46FC-8343-31F56E6730EA}" type="slidenum">
              <a:rPr lang="en-US" smtClean="0"/>
              <a:pPr/>
              <a:t>40</a:t>
            </a:fld>
            <a:endParaRPr lang="en-US"/>
          </a:p>
        </p:txBody>
      </p:sp>
    </p:spTree>
    <p:extLst>
      <p:ext uri="{BB962C8B-B14F-4D97-AF65-F5344CB8AC3E}">
        <p14:creationId xmlns:p14="http://schemas.microsoft.com/office/powerpoint/2010/main" val="119743084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fontScale="77500" lnSpcReduction="20000"/>
          </a:bodyPr>
          <a:lstStyle>
            <a:extLst/>
          </a:lstStyle>
          <a:p>
            <a:r>
              <a:rPr lang="en-US" sz="1200" b="1" kern="1200" dirty="0" smtClean="0">
                <a:solidFill>
                  <a:srgbClr val="0000FF"/>
                </a:solidFill>
                <a:latin typeface="+mn-lt"/>
                <a:ea typeface="+mn-ea"/>
                <a:cs typeface="+mn-cs"/>
              </a:rPr>
              <a:t>A system written using multiple agent can benefit from multicore system, because all Agent can</a:t>
            </a:r>
            <a:r>
              <a:rPr lang="en-US" sz="1200" b="1" kern="1200" baseline="0" dirty="0" smtClean="0">
                <a:solidFill>
                  <a:srgbClr val="0000FF"/>
                </a:solidFill>
                <a:latin typeface="+mn-lt"/>
                <a:ea typeface="+mn-ea"/>
                <a:cs typeface="+mn-cs"/>
              </a:rPr>
              <a:t> run in parallel</a:t>
            </a:r>
          </a:p>
          <a:p>
            <a:r>
              <a:rPr lang="en-US" sz="1200" b="1" kern="1200" baseline="0" dirty="0" smtClean="0">
                <a:solidFill>
                  <a:schemeClr val="tx1"/>
                </a:solidFill>
                <a:latin typeface="+mn-lt"/>
                <a:ea typeface="+mn-ea"/>
                <a:cs typeface="+mn-cs"/>
              </a:rPr>
              <a:t>Sequential </a:t>
            </a:r>
            <a:r>
              <a:rPr lang="en-US" sz="1200" b="0" kern="1200" baseline="0" dirty="0" smtClean="0">
                <a:solidFill>
                  <a:schemeClr val="tx1"/>
                </a:solidFill>
                <a:latin typeface="+mn-lt"/>
                <a:ea typeface="+mn-ea"/>
                <a:cs typeface="+mn-cs"/>
              </a:rPr>
              <a:t>is just a single flow, the application has one entry and one output</a:t>
            </a:r>
          </a:p>
          <a:p>
            <a:r>
              <a:rPr lang="en-US" sz="1200" b="1" kern="1200" baseline="0" dirty="0" smtClean="0">
                <a:solidFill>
                  <a:schemeClr val="tx1"/>
                </a:solidFill>
                <a:latin typeface="+mn-lt"/>
                <a:ea typeface="+mn-ea"/>
                <a:cs typeface="+mn-cs"/>
              </a:rPr>
              <a:t>Parallel</a:t>
            </a:r>
            <a:r>
              <a:rPr lang="en-US" sz="1200" b="0" kern="1200" baseline="0" dirty="0" smtClean="0">
                <a:solidFill>
                  <a:schemeClr val="tx1"/>
                </a:solidFill>
                <a:latin typeface="+mn-lt"/>
                <a:ea typeface="+mn-ea"/>
                <a:cs typeface="+mn-cs"/>
              </a:rPr>
              <a:t> system use multiple threads, the control flow can be forked and then joined to perform in parallel</a:t>
            </a:r>
          </a:p>
          <a:p>
            <a:r>
              <a:rPr lang="en-US" sz="1200" b="1" kern="1200" baseline="0" dirty="0" smtClean="0">
                <a:solidFill>
                  <a:schemeClr val="tx1"/>
                </a:solidFill>
                <a:latin typeface="+mn-lt"/>
                <a:ea typeface="+mn-ea"/>
                <a:cs typeface="+mn-cs"/>
              </a:rPr>
              <a:t>Agent-Based </a:t>
            </a:r>
            <a:r>
              <a:rPr lang="en-US" sz="1200" b="0" kern="1200" baseline="0" dirty="0" smtClean="0">
                <a:solidFill>
                  <a:schemeClr val="tx1"/>
                </a:solidFill>
                <a:latin typeface="+mn-lt"/>
                <a:ea typeface="+mn-ea"/>
                <a:cs typeface="+mn-cs"/>
              </a:rPr>
              <a:t>the system is constructed by several agents, and each solve an aspect of the problem.</a:t>
            </a:r>
          </a:p>
          <a:p>
            <a:endParaRPr lang="en-US" sz="1200" dirty="0" smtClean="0"/>
          </a:p>
          <a:p>
            <a:r>
              <a:rPr lang="en-US" sz="1200" b="1" kern="1200" dirty="0" smtClean="0">
                <a:solidFill>
                  <a:schemeClr val="tx1"/>
                </a:solidFill>
                <a:latin typeface="+mn-lt"/>
                <a:ea typeface="+mn-ea"/>
                <a:cs typeface="+mn-cs"/>
              </a:rPr>
              <a:t>agents in a concurrent system are often connected with a large number of other agents. an agent can references other agents and send messages to them directly. </a:t>
            </a:r>
          </a:p>
          <a:p>
            <a:endParaRPr lang="en-US" sz="1200" kern="1200" dirty="0" smtClean="0">
              <a:solidFill>
                <a:schemeClr val="tx1"/>
              </a:solidFill>
              <a:latin typeface="+mn-lt"/>
              <a:ea typeface="+mn-ea"/>
              <a:cs typeface="+mn-cs"/>
            </a:endParaRPr>
          </a:p>
          <a:p>
            <a:r>
              <a:rPr lang="en-US" sz="1200" kern="1200" dirty="0" smtClean="0">
                <a:solidFill>
                  <a:schemeClr val="tx1"/>
                </a:solidFill>
                <a:effectLst/>
                <a:latin typeface="+mn-lt"/>
                <a:ea typeface="+mn-ea"/>
                <a:cs typeface="+mn-cs"/>
              </a:rPr>
              <a:t>A server-side applications need to handle a large number of requests in parallel. A server-side application that runs efficiently on modern systems needs to exploit the power of multicore CPUs. </a:t>
            </a:r>
            <a:r>
              <a:rPr lang="en-US" sz="1200" b="1" u="sng" kern="1200" dirty="0" smtClean="0">
                <a:solidFill>
                  <a:schemeClr val="tx1"/>
                </a:solidFill>
                <a:effectLst/>
                <a:latin typeface="+mn-lt"/>
                <a:ea typeface="+mn-ea"/>
                <a:cs typeface="+mn-cs"/>
              </a:rPr>
              <a:t>The agent-based programming model in Using Message Passing is concurrent but it requires architecture that differs from the usual sequential style</a:t>
            </a:r>
          </a:p>
          <a:p>
            <a:endParaRPr lang="en-US" sz="1200" b="1" kern="1200" dirty="0" smtClean="0">
              <a:solidFill>
                <a:schemeClr val="tx1"/>
              </a:solidFill>
              <a:effectLst/>
              <a:latin typeface="+mn-lt"/>
              <a:ea typeface="+mn-ea"/>
              <a:cs typeface="+mn-cs"/>
            </a:endParaRPr>
          </a:p>
          <a:p>
            <a:r>
              <a:rPr lang="en-US" sz="1200" kern="1200" dirty="0" smtClean="0">
                <a:solidFill>
                  <a:schemeClr val="tx1"/>
                </a:solidFill>
                <a:latin typeface="+mn-lt"/>
                <a:ea typeface="+mn-ea"/>
                <a:cs typeface="+mn-cs"/>
              </a:rPr>
              <a:t>A concurrent system usually needs agents that implement some application-specific behavior (such as communication with the stock exchange or a calculation) and agents that implement some general behavior (such as queuing of work or grouping of items). </a:t>
            </a:r>
          </a:p>
          <a:p>
            <a:endParaRPr lang="en-US" sz="1200" b="1" kern="1200" dirty="0" smtClean="0">
              <a:solidFill>
                <a:schemeClr val="tx1"/>
              </a:solidFill>
              <a:effectLst/>
              <a:latin typeface="+mn-lt"/>
              <a:ea typeface="+mn-ea"/>
              <a:cs typeface="+mn-cs"/>
            </a:endParaRPr>
          </a:p>
          <a:p>
            <a:endParaRPr lang="en-US" sz="1200" dirty="0" smtClean="0"/>
          </a:p>
          <a:p>
            <a:pPr lvl="1"/>
            <a:endParaRPr lang="en-US" sz="1200"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41</a:t>
            </a:fld>
            <a:endParaRPr lang="en-US"/>
          </a:p>
        </p:txBody>
      </p:sp>
    </p:spTree>
    <p:extLst>
      <p:ext uri="{BB962C8B-B14F-4D97-AF65-F5344CB8AC3E}">
        <p14:creationId xmlns:p14="http://schemas.microsoft.com/office/powerpoint/2010/main" val="199814228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dirty="0" smtClean="0">
                <a:solidFill>
                  <a:schemeClr val="tx1"/>
                </a:solidFill>
                <a:effectLst/>
                <a:latin typeface="+mn-lt"/>
                <a:ea typeface="+mn-ea"/>
                <a:cs typeface="+mn-cs"/>
              </a:rPr>
              <a:t>Example with a Metro System</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dirty="0" smtClean="0">
                <a:solidFill>
                  <a:schemeClr val="tx1"/>
                </a:solidFill>
                <a:effectLst/>
                <a:latin typeface="+mn-lt"/>
                <a:ea typeface="+mn-ea"/>
                <a:cs typeface="+mn-cs"/>
              </a:rPr>
              <a:t>I like</a:t>
            </a:r>
            <a:r>
              <a:rPr lang="en-US" sz="1200" b="0" kern="1200" baseline="0" dirty="0" smtClean="0">
                <a:solidFill>
                  <a:schemeClr val="tx1"/>
                </a:solidFill>
                <a:effectLst/>
                <a:latin typeface="+mn-lt"/>
                <a:ea typeface="+mn-ea"/>
                <a:cs typeface="+mn-cs"/>
              </a:rPr>
              <a:t> to call </a:t>
            </a:r>
            <a:r>
              <a:rPr lang="en-US" sz="1200" b="0" kern="1200" dirty="0" smtClean="0">
                <a:solidFill>
                  <a:schemeClr val="tx1"/>
                </a:solidFill>
                <a:effectLst/>
                <a:latin typeface="+mn-lt"/>
                <a:ea typeface="+mn-ea"/>
                <a:cs typeface="+mn-cs"/>
              </a:rPr>
              <a:t>the communication between Agents as a </a:t>
            </a:r>
            <a:r>
              <a:rPr lang="en-US" sz="1200" b="1" kern="1200" dirty="0" smtClean="0">
                <a:solidFill>
                  <a:schemeClr val="tx1"/>
                </a:solidFill>
                <a:effectLst/>
                <a:latin typeface="+mn-lt"/>
                <a:ea typeface="+mn-ea"/>
                <a:cs typeface="+mn-cs"/>
              </a:rPr>
              <a:t>shared-nothing asynchronous message passing system</a:t>
            </a:r>
            <a:r>
              <a:rPr lang="en-US" sz="1200" b="1" dirty="0" smtClean="0">
                <a:effectLst/>
              </a:rPr>
              <a:t> </a:t>
            </a:r>
          </a:p>
          <a:p>
            <a:endParaRPr lang="en-US" b="1" dirty="0"/>
          </a:p>
        </p:txBody>
      </p:sp>
      <p:sp>
        <p:nvSpPr>
          <p:cNvPr id="4" name="Slide Number Placeholder 3"/>
          <p:cNvSpPr>
            <a:spLocks noGrp="1"/>
          </p:cNvSpPr>
          <p:nvPr>
            <p:ph type="sldNum" sz="quarter" idx="10"/>
          </p:nvPr>
        </p:nvSpPr>
        <p:spPr/>
        <p:txBody>
          <a:bodyPr/>
          <a:lstStyle/>
          <a:p>
            <a:fld id="{CA5D3BF3-D352-46FC-8343-31F56E6730EA}" type="slidenum">
              <a:rPr lang="en-US" smtClean="0"/>
              <a:pPr/>
              <a:t>42</a:t>
            </a:fld>
            <a:endParaRPr lang="en-US"/>
          </a:p>
        </p:txBody>
      </p:sp>
    </p:spTree>
    <p:extLst>
      <p:ext uri="{BB962C8B-B14F-4D97-AF65-F5344CB8AC3E}">
        <p14:creationId xmlns:p14="http://schemas.microsoft.com/office/powerpoint/2010/main" val="293900512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1" kern="1200" dirty="0" smtClean="0">
                <a:solidFill>
                  <a:schemeClr val="tx1"/>
                </a:solidFill>
                <a:effectLst/>
                <a:latin typeface="+mn-lt"/>
                <a:ea typeface="+mn-ea"/>
                <a:cs typeface="+mn-cs"/>
              </a:rPr>
              <a:t>This is a list</a:t>
            </a:r>
            <a:r>
              <a:rPr lang="en-US" sz="1200" b="1" kern="1200" baseline="0" dirty="0" smtClean="0">
                <a:solidFill>
                  <a:schemeClr val="tx1"/>
                </a:solidFill>
                <a:effectLst/>
                <a:latin typeface="+mn-lt"/>
                <a:ea typeface="+mn-ea"/>
                <a:cs typeface="+mn-cs"/>
              </a:rPr>
              <a:t> of what and Agent can do</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To me, the</a:t>
            </a:r>
            <a:r>
              <a:rPr lang="en-US" sz="1200" b="1" kern="1200" baseline="0" dirty="0" smtClean="0">
                <a:solidFill>
                  <a:schemeClr val="tx1"/>
                </a:solidFill>
                <a:effectLst/>
                <a:latin typeface="+mn-lt"/>
                <a:ea typeface="+mn-ea"/>
                <a:cs typeface="+mn-cs"/>
              </a:rPr>
              <a:t> two </a:t>
            </a:r>
            <a:r>
              <a:rPr lang="en-US" sz="1200" b="1" kern="1200" dirty="0" smtClean="0">
                <a:solidFill>
                  <a:schemeClr val="tx1"/>
                </a:solidFill>
                <a:effectLst/>
                <a:latin typeface="+mn-lt"/>
                <a:ea typeface="+mn-ea"/>
                <a:cs typeface="+mn-cs"/>
              </a:rPr>
              <a:t>most important features of an</a:t>
            </a:r>
            <a:r>
              <a:rPr lang="en-US" sz="1200" b="1" kern="1200" baseline="0" dirty="0" smtClean="0">
                <a:solidFill>
                  <a:schemeClr val="tx1"/>
                </a:solidFill>
                <a:effectLst/>
                <a:latin typeface="+mn-lt"/>
                <a:ea typeface="+mn-ea"/>
                <a:cs typeface="+mn-cs"/>
              </a:rPr>
              <a:t> agent </a:t>
            </a:r>
            <a:r>
              <a:rPr lang="en-US" sz="1200" b="1" kern="1200" dirty="0" smtClean="0">
                <a:solidFill>
                  <a:schemeClr val="tx1"/>
                </a:solidFill>
                <a:effectLst/>
                <a:latin typeface="+mn-lt"/>
                <a:ea typeface="+mn-ea"/>
                <a:cs typeface="+mn-cs"/>
              </a:rPr>
              <a:t>are that the messages are sent asynchronously, and they are placed in a mailbox</a:t>
            </a:r>
            <a:r>
              <a:rPr lang="en-US" b="1" dirty="0" smtClean="0">
                <a:effectLst/>
              </a:rPr>
              <a:t> </a:t>
            </a:r>
          </a:p>
          <a:p>
            <a:endParaRPr lang="en-US" sz="1200" b="1" kern="1200" baseline="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Buffering of messages</a:t>
            </a:r>
            <a:r>
              <a:rPr lang="en-US" sz="1200" b="1" kern="1200" baseline="0" dirty="0" smtClean="0">
                <a:solidFill>
                  <a:schemeClr val="tx1"/>
                </a:solidFill>
                <a:effectLst/>
                <a:latin typeface="+mn-lt"/>
                <a:ea typeface="+mn-ea"/>
                <a:cs typeface="+mn-cs"/>
              </a:rPr>
              <a:t> mean that </a:t>
            </a:r>
            <a:r>
              <a:rPr lang="en-US" sz="1200" kern="1200" dirty="0" smtClean="0">
                <a:solidFill>
                  <a:schemeClr val="tx1"/>
                </a:solidFill>
                <a:effectLst/>
                <a:latin typeface="+mn-lt"/>
                <a:ea typeface="+mn-ea"/>
                <a:cs typeface="+mn-cs"/>
              </a:rPr>
              <a:t>If you send multiple messages to the agent, none of the messages will get lost. The messages are buffered</a:t>
            </a:r>
          </a:p>
          <a:p>
            <a:r>
              <a:rPr lang="en-US" sz="1200" b="1" kern="1200" dirty="0" smtClean="0">
                <a:solidFill>
                  <a:schemeClr val="tx1"/>
                </a:solidFill>
                <a:effectLst/>
                <a:latin typeface="+mn-lt"/>
                <a:ea typeface="+mn-ea"/>
                <a:cs typeface="+mn-cs"/>
              </a:rPr>
              <a:t>Asynchronous execution</a:t>
            </a:r>
            <a:r>
              <a:rPr lang="en-US" sz="1200" b="1" kern="1200" baseline="0" dirty="0" smtClean="0">
                <a:solidFill>
                  <a:schemeClr val="tx1"/>
                </a:solidFill>
                <a:effectLst/>
                <a:latin typeface="+mn-lt"/>
                <a:ea typeface="+mn-ea"/>
                <a:cs typeface="+mn-cs"/>
              </a:rPr>
              <a:t> mean that </a:t>
            </a:r>
            <a:r>
              <a:rPr lang="en-US" sz="1200" kern="1200" dirty="0" smtClean="0">
                <a:solidFill>
                  <a:schemeClr val="tx1"/>
                </a:solidFill>
                <a:effectLst/>
                <a:latin typeface="+mn-lt"/>
                <a:ea typeface="+mn-ea"/>
                <a:cs typeface="+mn-cs"/>
              </a:rPr>
              <a:t>The waiting for a message in the agent’s body is asynchronous, and</a:t>
            </a:r>
            <a:r>
              <a:rPr lang="en-US" sz="1200" kern="1200" baseline="0" dirty="0" smtClean="0">
                <a:solidFill>
                  <a:schemeClr val="tx1"/>
                </a:solidFill>
                <a:effectLst/>
                <a:latin typeface="+mn-lt"/>
                <a:ea typeface="+mn-ea"/>
                <a:cs typeface="+mn-cs"/>
              </a:rPr>
              <a:t> so </a:t>
            </a:r>
            <a:r>
              <a:rPr lang="en-US" sz="1200" kern="1200" dirty="0" smtClean="0">
                <a:solidFill>
                  <a:schemeClr val="tx1"/>
                </a:solidFill>
                <a:effectLst/>
                <a:latin typeface="+mn-lt"/>
                <a:ea typeface="+mn-ea"/>
                <a:cs typeface="+mn-cs"/>
              </a:rPr>
              <a:t>If you create hundreds of agents, the process will not use hundreds of threads. </a:t>
            </a:r>
          </a:p>
          <a:p>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 has a built-in agent class called </a:t>
            </a:r>
            <a:r>
              <a:rPr lang="en-US" sz="1200" kern="1200" dirty="0" err="1" smtClean="0">
                <a:solidFill>
                  <a:schemeClr val="tx1"/>
                </a:solidFill>
                <a:effectLst/>
                <a:latin typeface="+mn-lt"/>
                <a:ea typeface="+mn-ea"/>
                <a:cs typeface="+mn-cs"/>
              </a:rPr>
              <a:t>MailboxProcessor</a:t>
            </a:r>
            <a:r>
              <a:rPr lang="en-US" sz="1200" kern="1200" dirty="0" smtClean="0">
                <a:solidFill>
                  <a:schemeClr val="tx1"/>
                </a:solidFill>
                <a:effectLst/>
                <a:latin typeface="+mn-lt"/>
                <a:ea typeface="+mn-ea"/>
                <a:cs typeface="+mn-cs"/>
              </a:rPr>
              <a:t>. These agents are very lightweight compared with threads - you can instantiate tens of thousands of them at the same time.</a:t>
            </a:r>
          </a:p>
          <a:p>
            <a:endParaRPr lang="en-US" sz="1200" kern="1200" dirty="0" smtClean="0">
              <a:solidFill>
                <a:schemeClr val="tx1"/>
              </a:solidFill>
              <a:effectLst/>
              <a:latin typeface="+mn-lt"/>
              <a:ea typeface="+mn-ea"/>
              <a:cs typeface="+mn-cs"/>
            </a:endParaRPr>
          </a:p>
          <a:p>
            <a:endParaRPr lang="en-US" dirty="0" smtClean="0">
              <a:effectLst/>
            </a:endParaRPr>
          </a:p>
        </p:txBody>
      </p:sp>
      <p:sp>
        <p:nvSpPr>
          <p:cNvPr id="4" name="Slide Number Placeholder 3"/>
          <p:cNvSpPr>
            <a:spLocks noGrp="1"/>
          </p:cNvSpPr>
          <p:nvPr>
            <p:ph type="sldNum" sz="quarter" idx="10"/>
          </p:nvPr>
        </p:nvSpPr>
        <p:spPr/>
        <p:txBody>
          <a:bodyPr/>
          <a:lstStyle/>
          <a:p>
            <a:fld id="{CA5D3BF3-D352-46FC-8343-31F56E6730EA}" type="slidenum">
              <a:rPr lang="en-US" smtClean="0"/>
              <a:pPr/>
              <a:t>43</a:t>
            </a:fld>
            <a:endParaRPr lang="en-US"/>
          </a:p>
        </p:txBody>
      </p:sp>
    </p:spTree>
    <p:extLst>
      <p:ext uri="{BB962C8B-B14F-4D97-AF65-F5344CB8AC3E}">
        <p14:creationId xmlns:p14="http://schemas.microsoft.com/office/powerpoint/2010/main" val="282731646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an</a:t>
            </a:r>
            <a:r>
              <a:rPr lang="en-US" baseline="0" dirty="0" smtClean="0"/>
              <a:t> example how to use a discriminated union to declare a message for an Agent.</a:t>
            </a:r>
          </a:p>
          <a:p>
            <a:endParaRPr lang="en-US" dirty="0"/>
          </a:p>
        </p:txBody>
      </p:sp>
      <p:sp>
        <p:nvSpPr>
          <p:cNvPr id="4" name="Slide Number Placeholder 3"/>
          <p:cNvSpPr>
            <a:spLocks noGrp="1"/>
          </p:cNvSpPr>
          <p:nvPr>
            <p:ph type="sldNum" sz="quarter" idx="10"/>
          </p:nvPr>
        </p:nvSpPr>
        <p:spPr/>
        <p:txBody>
          <a:bodyPr/>
          <a:lstStyle/>
          <a:p>
            <a:fld id="{CA5D3BF3-D352-46FC-8343-31F56E6730EA}" type="slidenum">
              <a:rPr lang="en-US" smtClean="0"/>
              <a:pPr/>
              <a:t>44</a:t>
            </a:fld>
            <a:endParaRPr lang="en-US"/>
          </a:p>
        </p:txBody>
      </p:sp>
    </p:spTree>
    <p:extLst>
      <p:ext uri="{BB962C8B-B14F-4D97-AF65-F5344CB8AC3E}">
        <p14:creationId xmlns:p14="http://schemas.microsoft.com/office/powerpoint/2010/main" val="340489546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possible for an agent to end up in a </a:t>
            </a:r>
            <a:r>
              <a:rPr lang="en-US" b="1" dirty="0" smtClean="0"/>
              <a:t>state</a:t>
            </a:r>
            <a:r>
              <a:rPr lang="en-US" dirty="0" smtClean="0"/>
              <a:t> in which it's not </a:t>
            </a:r>
            <a:r>
              <a:rPr lang="en-US" b="1" dirty="0" smtClean="0"/>
              <a:t>INTERESTED</a:t>
            </a:r>
            <a:r>
              <a:rPr lang="en-US" dirty="0" smtClean="0"/>
              <a:t>, in all messages that may appear in a mailbox but only in a portion / subset of them. </a:t>
            </a:r>
          </a:p>
          <a:p>
            <a:r>
              <a:rPr lang="en-US" dirty="0" smtClean="0"/>
              <a:t>Scan and </a:t>
            </a:r>
            <a:r>
              <a:rPr lang="en-US" dirty="0" err="1" smtClean="0"/>
              <a:t>TryScan</a:t>
            </a:r>
            <a:r>
              <a:rPr lang="en-US" dirty="0" smtClean="0"/>
              <a:t> accept a function and returns a computation that filter all elements in the message queue and</a:t>
            </a:r>
            <a:r>
              <a:rPr lang="en-US" baseline="0" dirty="0" smtClean="0"/>
              <a:t> o</a:t>
            </a:r>
            <a:r>
              <a:rPr lang="en-US" dirty="0" smtClean="0"/>
              <a:t>nly the matched messages are remove</a:t>
            </a:r>
            <a:r>
              <a:rPr lang="en-US" baseline="0" dirty="0" smtClean="0"/>
              <a:t>d from the queue leaving the other still available</a:t>
            </a:r>
            <a:endParaRPr lang="en-US" dirty="0" smtClean="0"/>
          </a:p>
          <a:p>
            <a:r>
              <a:rPr lang="en-US" dirty="0" smtClean="0"/>
              <a:t>This provides</a:t>
            </a:r>
            <a:r>
              <a:rPr lang="en-US" baseline="0" dirty="0" smtClean="0"/>
              <a:t> great </a:t>
            </a:r>
            <a:r>
              <a:rPr lang="en-US" sz="1200" kern="1200" dirty="0" smtClean="0">
                <a:solidFill>
                  <a:schemeClr val="tx1"/>
                </a:solidFill>
                <a:effectLst/>
                <a:latin typeface="+mn-lt"/>
                <a:ea typeface="+mn-ea"/>
                <a:cs typeface="+mn-cs"/>
              </a:rPr>
              <a:t>flexibility with how you process messages, but you need to be </a:t>
            </a:r>
            <a:r>
              <a:rPr lang="en-US" sz="1200" b="1" kern="1200" dirty="0" smtClean="0">
                <a:solidFill>
                  <a:schemeClr val="tx1"/>
                </a:solidFill>
                <a:effectLst/>
                <a:latin typeface="+mn-lt"/>
                <a:ea typeface="+mn-ea"/>
                <a:cs typeface="+mn-cs"/>
              </a:rPr>
              <a:t>careful</a:t>
            </a:r>
            <a:r>
              <a:rPr lang="en-US" sz="1200" kern="1200" dirty="0" smtClean="0">
                <a:solidFill>
                  <a:schemeClr val="tx1"/>
                </a:solidFill>
                <a:effectLst/>
                <a:latin typeface="+mn-lt"/>
                <a:ea typeface="+mn-ea"/>
                <a:cs typeface="+mn-cs"/>
              </a:rPr>
              <a:t> of what you’re posting to the agent because </a:t>
            </a:r>
            <a:r>
              <a:rPr lang="en-US" sz="1200" b="1" kern="1200" dirty="0" smtClean="0">
                <a:solidFill>
                  <a:schemeClr val="tx1"/>
                </a:solidFill>
                <a:effectLst/>
                <a:latin typeface="+mn-lt"/>
                <a:ea typeface="+mn-ea"/>
                <a:cs typeface="+mn-cs"/>
              </a:rPr>
              <a:t>messages that are not processed by Scan remain in the queue</a:t>
            </a:r>
            <a:r>
              <a:rPr lang="en-US" sz="1200" kern="1200" dirty="0" smtClean="0">
                <a:solidFill>
                  <a:schemeClr val="tx1"/>
                </a:solidFill>
                <a:effectLst/>
                <a:latin typeface="+mn-lt"/>
                <a:ea typeface="+mn-ea"/>
                <a:cs typeface="+mn-cs"/>
              </a:rPr>
              <a:t>. As the queue size increases</a:t>
            </a:r>
            <a:r>
              <a:rPr lang="en-US" sz="1200" kern="1200" baseline="0" dirty="0" smtClean="0">
                <a:solidFill>
                  <a:schemeClr val="tx1"/>
                </a:solidFill>
                <a:effectLst/>
                <a:latin typeface="+mn-lt"/>
                <a:ea typeface="+mn-ea"/>
                <a:cs typeface="+mn-cs"/>
              </a:rPr>
              <a:t> we </a:t>
            </a:r>
            <a:r>
              <a:rPr lang="en-US" sz="1200" kern="1200" dirty="0" smtClean="0">
                <a:solidFill>
                  <a:schemeClr val="tx1"/>
                </a:solidFill>
                <a:effectLst/>
                <a:latin typeface="+mn-lt"/>
                <a:ea typeface="+mn-ea"/>
                <a:cs typeface="+mn-cs"/>
              </a:rPr>
              <a:t>can quickly run into performance issues using this approach </a:t>
            </a:r>
          </a:p>
          <a:p>
            <a:r>
              <a:rPr lang="en-US" sz="1200" kern="1200" dirty="0" smtClean="0">
                <a:solidFill>
                  <a:schemeClr val="tx1"/>
                </a:solidFill>
                <a:effectLst/>
                <a:latin typeface="+mn-lt"/>
                <a:ea typeface="+mn-ea"/>
                <a:cs typeface="+mn-cs"/>
              </a:rPr>
              <a:t>So, just be careful </a:t>
            </a:r>
          </a:p>
          <a:p>
            <a:endParaRPr lang="en-US" sz="1200" b="1"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Scanning for messages does offer some flexibility with how you process messages,  but you need to be mindful of what you’re posting to the agent because messages not processed by Scan remain in the queue. </a:t>
            </a:r>
          </a:p>
          <a:p>
            <a:r>
              <a:rPr lang="en-US" sz="1200" b="1" kern="1200" dirty="0" smtClean="0">
                <a:solidFill>
                  <a:schemeClr val="tx1"/>
                </a:solidFill>
                <a:effectLst/>
                <a:latin typeface="+mn-lt"/>
                <a:ea typeface="+mn-ea"/>
                <a:cs typeface="+mn-cs"/>
              </a:rPr>
              <a:t>   As the queue size increases, scans will take longer to complete, so you can quickly run into performance issues using this approach if you’re not careful </a:t>
            </a:r>
            <a:endParaRPr lang="en-US" b="1" dirty="0" smtClean="0"/>
          </a:p>
        </p:txBody>
      </p:sp>
      <p:sp>
        <p:nvSpPr>
          <p:cNvPr id="4" name="Slide Number Placeholder 3"/>
          <p:cNvSpPr>
            <a:spLocks noGrp="1"/>
          </p:cNvSpPr>
          <p:nvPr>
            <p:ph type="sldNum" sz="quarter" idx="10"/>
          </p:nvPr>
        </p:nvSpPr>
        <p:spPr/>
        <p:txBody>
          <a:bodyPr/>
          <a:lstStyle/>
          <a:p>
            <a:fld id="{CA5D3BF3-D352-46FC-8343-31F56E6730EA}" type="slidenum">
              <a:rPr lang="en-US" smtClean="0"/>
              <a:pPr/>
              <a:t>45</a:t>
            </a:fld>
            <a:endParaRPr lang="en-US"/>
          </a:p>
        </p:txBody>
      </p:sp>
    </p:spTree>
    <p:extLst>
      <p:ext uri="{BB962C8B-B14F-4D97-AF65-F5344CB8AC3E}">
        <p14:creationId xmlns:p14="http://schemas.microsoft.com/office/powerpoint/2010/main" val="350088833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We all know mistakes happen. A good error detection</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is essential in agent-based programming.</a:t>
            </a:r>
          </a:p>
          <a:p>
            <a:r>
              <a:rPr lang="en-US" sz="1200" kern="1200" dirty="0" smtClean="0">
                <a:solidFill>
                  <a:schemeClr val="tx1"/>
                </a:solidFill>
                <a:latin typeface="+mn-lt"/>
                <a:ea typeface="+mn-ea"/>
                <a:cs typeface="+mn-cs"/>
              </a:rPr>
              <a:t>The</a:t>
            </a:r>
            <a:r>
              <a:rPr lang="en-US" sz="1200" kern="1200" baseline="0" dirty="0" smtClean="0">
                <a:solidFill>
                  <a:schemeClr val="tx1"/>
                </a:solidFill>
                <a:latin typeface="+mn-lt"/>
                <a:ea typeface="+mn-ea"/>
                <a:cs typeface="+mn-cs"/>
              </a:rPr>
              <a:t> F# Agent model provides an </a:t>
            </a:r>
            <a:r>
              <a:rPr lang="en-US" sz="1200" b="1" kern="1200" baseline="0" dirty="0" smtClean="0">
                <a:solidFill>
                  <a:schemeClr val="tx1"/>
                </a:solidFill>
                <a:latin typeface="+mn-lt"/>
                <a:ea typeface="+mn-ea"/>
                <a:cs typeface="+mn-cs"/>
              </a:rPr>
              <a:t>Error</a:t>
            </a:r>
            <a:r>
              <a:rPr lang="en-US" sz="1200" kern="1200" baseline="0" dirty="0" smtClean="0">
                <a:solidFill>
                  <a:schemeClr val="tx1"/>
                </a:solidFill>
                <a:latin typeface="+mn-lt"/>
                <a:ea typeface="+mn-ea"/>
                <a:cs typeface="+mn-cs"/>
              </a:rPr>
              <a:t> handling out of the box.</a:t>
            </a:r>
          </a:p>
          <a:p>
            <a:endParaRPr lang="en-US" sz="1200" kern="1200" baseline="0" dirty="0" smtClean="0">
              <a:solidFill>
                <a:schemeClr val="tx1"/>
              </a:solidFill>
              <a:latin typeface="+mn-lt"/>
              <a:ea typeface="+mn-ea"/>
              <a:cs typeface="+mn-cs"/>
            </a:endParaRPr>
          </a:p>
          <a:p>
            <a:r>
              <a:rPr lang="en-US" sz="1200" b="1" u="sng" kern="1200" baseline="0" dirty="0" smtClean="0">
                <a:solidFill>
                  <a:schemeClr val="tx1"/>
                </a:solidFill>
                <a:latin typeface="+mn-lt"/>
                <a:ea typeface="+mn-ea"/>
                <a:cs typeface="+mn-cs"/>
              </a:rPr>
              <a:t>In this case, the error is shutting down the agent where the exception is raised but no the entire process.</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It is a common pattern to have an Agent that act as </a:t>
            </a:r>
            <a:r>
              <a:rPr lang="en-US" sz="1200" b="1" kern="1200" baseline="0" dirty="0" smtClean="0">
                <a:solidFill>
                  <a:schemeClr val="tx1"/>
                </a:solidFill>
                <a:latin typeface="+mn-lt"/>
                <a:ea typeface="+mn-ea"/>
                <a:cs typeface="+mn-cs"/>
              </a:rPr>
              <a:t>supervisor</a:t>
            </a:r>
            <a:r>
              <a:rPr lang="en-US" sz="1200" kern="1200" baseline="0" dirty="0" smtClean="0">
                <a:solidFill>
                  <a:schemeClr val="tx1"/>
                </a:solidFill>
                <a:latin typeface="+mn-lt"/>
                <a:ea typeface="+mn-ea"/>
                <a:cs typeface="+mn-cs"/>
              </a:rPr>
              <a:t>  that detects the errors from other Agents and react accordingly… may be spawn new agent</a:t>
            </a: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CA5D3BF3-D352-46FC-8343-31F56E6730EA}" type="slidenum">
              <a:rPr lang="en-US" smtClean="0"/>
              <a:pPr/>
              <a:t>46</a:t>
            </a:fld>
            <a:endParaRPr lang="en-US"/>
          </a:p>
        </p:txBody>
      </p:sp>
    </p:spTree>
    <p:extLst>
      <p:ext uri="{BB962C8B-B14F-4D97-AF65-F5344CB8AC3E}">
        <p14:creationId xmlns:p14="http://schemas.microsoft.com/office/powerpoint/2010/main" val="227626541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endParaRPr lang="en-US"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47</a:t>
            </a:fld>
            <a:endParaRPr lang="en-US"/>
          </a:p>
        </p:txBody>
      </p:sp>
    </p:spTree>
    <p:extLst>
      <p:ext uri="{BB962C8B-B14F-4D97-AF65-F5344CB8AC3E}">
        <p14:creationId xmlns:p14="http://schemas.microsoft.com/office/powerpoint/2010/main" val="7722292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smtClean="0">
                <a:solidFill>
                  <a:srgbClr val="000000"/>
                </a:solidFill>
                <a:latin typeface="+mn-lt"/>
                <a:ea typeface="+mn-ea"/>
                <a:cs typeface="+mn-cs"/>
              </a:rPr>
              <a:t>We can use</a:t>
            </a:r>
            <a:r>
              <a:rPr lang="en-US" sz="1200" b="0" kern="1200" baseline="0" dirty="0" smtClean="0">
                <a:solidFill>
                  <a:srgbClr val="000000"/>
                </a:solidFill>
                <a:latin typeface="+mn-lt"/>
                <a:ea typeface="+mn-ea"/>
                <a:cs typeface="+mn-cs"/>
              </a:rPr>
              <a:t> few </a:t>
            </a:r>
            <a:r>
              <a:rPr lang="en-US" sz="1200" b="0" kern="1200" dirty="0" smtClean="0">
                <a:solidFill>
                  <a:srgbClr val="000000"/>
                </a:solidFill>
                <a:latin typeface="+mn-lt"/>
                <a:ea typeface="+mn-ea"/>
                <a:cs typeface="+mn-cs"/>
              </a:rPr>
              <a:t>patterns for organizing agents when writing a certain kind of applications</a:t>
            </a:r>
            <a:r>
              <a:rPr lang="en-US" sz="1200" b="0" kern="1200" baseline="0" dirty="0" smtClean="0">
                <a:solidFill>
                  <a:srgbClr val="000000"/>
                </a:solidFill>
                <a:latin typeface="+mn-lt"/>
                <a:ea typeface="+mn-ea"/>
                <a:cs typeface="+mn-cs"/>
              </a:rPr>
              <a:t> and </a:t>
            </a:r>
            <a:r>
              <a:rPr lang="en-US" sz="1200" b="0" kern="1200" dirty="0" smtClean="0">
                <a:solidFill>
                  <a:srgbClr val="000000"/>
                </a:solidFill>
                <a:latin typeface="+mn-lt"/>
                <a:ea typeface="+mn-ea"/>
                <a:cs typeface="+mn-cs"/>
              </a:rPr>
              <a:t>a concurrent application can be also composed by using multiple patterns at the same time.</a:t>
            </a:r>
            <a:endParaRPr lang="en-US" b="0" dirty="0" smtClean="0">
              <a:solidFill>
                <a:srgbClr val="000000"/>
              </a:solidFill>
            </a:endParaRPr>
          </a:p>
          <a:p>
            <a:endParaRPr lang="en-US" b="0" dirty="0" smtClean="0">
              <a:solidFill>
                <a:srgbClr val="000000"/>
              </a:solidFill>
            </a:endParaRPr>
          </a:p>
          <a:p>
            <a:r>
              <a:rPr lang="en-US" b="0" dirty="0" smtClean="0">
                <a:solidFill>
                  <a:srgbClr val="000000"/>
                </a:solidFill>
              </a:rPr>
              <a:t>In this slide, The</a:t>
            </a:r>
            <a:r>
              <a:rPr lang="en-US" b="0" baseline="0" dirty="0" smtClean="0">
                <a:solidFill>
                  <a:srgbClr val="000000"/>
                </a:solidFill>
              </a:rPr>
              <a:t> </a:t>
            </a:r>
            <a:r>
              <a:rPr lang="en-US" b="0" dirty="0" smtClean="0">
                <a:solidFill>
                  <a:srgbClr val="000000"/>
                </a:solidFill>
              </a:rPr>
              <a:t>Worker agent, is the basic and classic one,</a:t>
            </a:r>
            <a:r>
              <a:rPr lang="en-US" b="0" baseline="0" dirty="0" smtClean="0">
                <a:solidFill>
                  <a:srgbClr val="000000"/>
                </a:solidFill>
              </a:rPr>
              <a:t> is when a</a:t>
            </a:r>
            <a:r>
              <a:rPr lang="en-US" b="0" dirty="0" smtClean="0">
                <a:solidFill>
                  <a:srgbClr val="000000"/>
                </a:solidFill>
              </a:rPr>
              <a:t> single agent does some</a:t>
            </a:r>
            <a:r>
              <a:rPr lang="en-US" b="0" baseline="0" dirty="0" smtClean="0">
                <a:solidFill>
                  <a:srgbClr val="000000"/>
                </a:solidFill>
              </a:rPr>
              <a:t> </a:t>
            </a:r>
            <a:r>
              <a:rPr lang="en-US" b="0" dirty="0" smtClean="0">
                <a:solidFill>
                  <a:srgbClr val="000000"/>
                </a:solidFill>
              </a:rPr>
              <a:t>work in background,</a:t>
            </a:r>
            <a:r>
              <a:rPr lang="en-US" b="0" baseline="0" dirty="0" smtClean="0">
                <a:solidFill>
                  <a:srgbClr val="000000"/>
                </a:solidFill>
              </a:rPr>
              <a:t> </a:t>
            </a:r>
            <a:r>
              <a:rPr lang="en-US" b="1" baseline="0" dirty="0" smtClean="0">
                <a:solidFill>
                  <a:srgbClr val="000000"/>
                </a:solidFill>
              </a:rPr>
              <a:t>the </a:t>
            </a:r>
            <a:r>
              <a:rPr lang="en-US" sz="1200" b="1" kern="1200" dirty="0" smtClean="0">
                <a:solidFill>
                  <a:srgbClr val="000000"/>
                </a:solidFill>
                <a:latin typeface="+mn-lt"/>
                <a:ea typeface="+mn-ea"/>
                <a:cs typeface="+mn-cs"/>
              </a:rPr>
              <a:t>state is protected by the agent and the worker agent can be also safely accessed from multiple threads.</a:t>
            </a:r>
          </a:p>
          <a:p>
            <a:endParaRPr lang="en-US" sz="1200" b="0" kern="1200" dirty="0" smtClean="0">
              <a:solidFill>
                <a:srgbClr val="000000"/>
              </a:solidFill>
              <a:latin typeface="+mn-lt"/>
              <a:ea typeface="+mn-ea"/>
              <a:cs typeface="+mn-cs"/>
            </a:endParaRPr>
          </a:p>
          <a:p>
            <a:r>
              <a:rPr lang="en-US" sz="1200" b="0" kern="1200" dirty="0" smtClean="0">
                <a:solidFill>
                  <a:srgbClr val="000000"/>
                </a:solidFill>
                <a:latin typeface="+mn-lt"/>
                <a:ea typeface="+mn-ea"/>
                <a:cs typeface="+mn-cs"/>
              </a:rPr>
              <a:t>For</a:t>
            </a:r>
            <a:r>
              <a:rPr lang="en-US" sz="1200" b="0" kern="1200" baseline="0" dirty="0" smtClean="0">
                <a:solidFill>
                  <a:srgbClr val="000000"/>
                </a:solidFill>
                <a:latin typeface="+mn-lt"/>
                <a:ea typeface="+mn-ea"/>
                <a:cs typeface="+mn-cs"/>
              </a:rPr>
              <a:t> Example a chat system.</a:t>
            </a:r>
          </a:p>
          <a:p>
            <a:endParaRPr lang="en-US" sz="1200" b="0" kern="1200" dirty="0" smtClean="0">
              <a:solidFill>
                <a:srgbClr val="000000"/>
              </a:solidFill>
              <a:latin typeface="+mn-lt"/>
              <a:ea typeface="+mn-ea"/>
              <a:cs typeface="+mn-cs"/>
            </a:endParaRPr>
          </a:p>
        </p:txBody>
      </p:sp>
      <p:sp>
        <p:nvSpPr>
          <p:cNvPr id="4" name="Slide Number Placeholder 3"/>
          <p:cNvSpPr>
            <a:spLocks noGrp="1"/>
          </p:cNvSpPr>
          <p:nvPr>
            <p:ph type="sldNum" sz="quarter" idx="10"/>
          </p:nvPr>
        </p:nvSpPr>
        <p:spPr/>
        <p:txBody>
          <a:bodyPr/>
          <a:lstStyle/>
          <a:p>
            <a:fld id="{CA5D3BF3-D352-46FC-8343-31F56E6730EA}" type="slidenum">
              <a:rPr lang="en-US" smtClean="0"/>
              <a:pPr/>
              <a:t>48</a:t>
            </a:fld>
            <a:endParaRPr lang="en-US"/>
          </a:p>
        </p:txBody>
      </p:sp>
    </p:spTree>
    <p:extLst>
      <p:ext uri="{BB962C8B-B14F-4D97-AF65-F5344CB8AC3E}">
        <p14:creationId xmlns:p14="http://schemas.microsoft.com/office/powerpoint/2010/main" val="227626541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smtClean="0">
                <a:solidFill>
                  <a:srgbClr val="000000"/>
                </a:solidFill>
              </a:rPr>
              <a:t>The</a:t>
            </a:r>
            <a:r>
              <a:rPr lang="en-US" b="1" baseline="0" dirty="0" smtClean="0">
                <a:solidFill>
                  <a:srgbClr val="000000"/>
                </a:solidFill>
              </a:rPr>
              <a:t> </a:t>
            </a:r>
            <a:r>
              <a:rPr lang="en-US" b="1" dirty="0" smtClean="0">
                <a:solidFill>
                  <a:srgbClr val="000000"/>
                </a:solidFill>
              </a:rPr>
              <a:t>Layered pattern </a:t>
            </a:r>
            <a:r>
              <a:rPr lang="en-US" b="0" dirty="0" smtClean="0">
                <a:solidFill>
                  <a:srgbClr val="000000"/>
                </a:solidFill>
              </a:rPr>
              <a:t>is</a:t>
            </a:r>
            <a:r>
              <a:rPr lang="en-US" b="0" baseline="0" dirty="0" smtClean="0">
                <a:solidFill>
                  <a:srgbClr val="000000"/>
                </a:solidFill>
              </a:rPr>
              <a:t> when an a</a:t>
            </a:r>
            <a:r>
              <a:rPr lang="en-US" dirty="0" smtClean="0">
                <a:solidFill>
                  <a:srgbClr val="000000"/>
                </a:solidFill>
              </a:rPr>
              <a:t>gent uses other agents from lower level, for instance </a:t>
            </a:r>
            <a:r>
              <a:rPr lang="en-US" sz="1200" kern="1200" dirty="0" smtClean="0">
                <a:solidFill>
                  <a:srgbClr val="000000"/>
                </a:solidFill>
                <a:latin typeface="+mn-lt"/>
                <a:ea typeface="+mn-ea"/>
                <a:cs typeface="+mn-cs"/>
              </a:rPr>
              <a:t>the program communicates with the first layer of agents, which then sends commands to the second layer of agents to do further work</a:t>
            </a:r>
          </a:p>
          <a:p>
            <a:endParaRPr lang="en-US" dirty="0" smtClean="0">
              <a:solidFill>
                <a:srgbClr val="000000"/>
              </a:solidFill>
            </a:endParaRPr>
          </a:p>
          <a:p>
            <a:r>
              <a:rPr lang="en-US" sz="1200" kern="1200" dirty="0" smtClean="0">
                <a:solidFill>
                  <a:srgbClr val="000000"/>
                </a:solidFill>
                <a:latin typeface="+mn-lt"/>
                <a:ea typeface="+mn-ea"/>
                <a:cs typeface="+mn-cs"/>
              </a:rPr>
              <a:t>for example, to cache results or handle failures. </a:t>
            </a:r>
          </a:p>
        </p:txBody>
      </p:sp>
      <p:sp>
        <p:nvSpPr>
          <p:cNvPr id="4" name="Slide Number Placeholder 3"/>
          <p:cNvSpPr>
            <a:spLocks noGrp="1"/>
          </p:cNvSpPr>
          <p:nvPr>
            <p:ph type="sldNum" sz="quarter" idx="10"/>
          </p:nvPr>
        </p:nvSpPr>
        <p:spPr/>
        <p:txBody>
          <a:bodyPr/>
          <a:lstStyle/>
          <a:p>
            <a:fld id="{CA5D3BF3-D352-46FC-8343-31F56E6730EA}" type="slidenum">
              <a:rPr lang="en-US" smtClean="0"/>
              <a:pPr/>
              <a:t>49</a:t>
            </a:fld>
            <a:endParaRPr lang="en-US"/>
          </a:p>
        </p:txBody>
      </p:sp>
    </p:spTree>
    <p:extLst>
      <p:ext uri="{BB962C8B-B14F-4D97-AF65-F5344CB8AC3E}">
        <p14:creationId xmlns:p14="http://schemas.microsoft.com/office/powerpoint/2010/main" val="22762654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r>
              <a:rPr lang="en-US" sz="1200" kern="1200" dirty="0" smtClean="0">
                <a:solidFill>
                  <a:schemeClr val="tx1"/>
                </a:solidFill>
                <a:effectLst/>
                <a:latin typeface="+mn-lt"/>
                <a:ea typeface="+mn-ea"/>
                <a:cs typeface="+mn-cs"/>
              </a:rPr>
              <a:t>Concurrency is everywhere, in the server,</a:t>
            </a:r>
            <a:r>
              <a:rPr lang="en-US" sz="1200" kern="1200" baseline="0" dirty="0" smtClean="0">
                <a:solidFill>
                  <a:schemeClr val="tx1"/>
                </a:solidFill>
                <a:effectLst/>
                <a:latin typeface="+mn-lt"/>
                <a:ea typeface="+mn-ea"/>
                <a:cs typeface="+mn-cs"/>
              </a:rPr>
              <a:t> in the cloud, in the UI of a client application that requires responsive User Experience</a:t>
            </a:r>
          </a:p>
          <a:p>
            <a:r>
              <a:rPr lang="en-US" sz="1200" kern="1200" dirty="0" smtClean="0">
                <a:solidFill>
                  <a:schemeClr val="tx1"/>
                </a:solidFill>
                <a:effectLst/>
                <a:latin typeface="+mn-lt"/>
                <a:ea typeface="+mn-ea"/>
                <a:cs typeface="+mn-cs"/>
              </a:rPr>
              <a:t>Every programmer want</a:t>
            </a:r>
            <a:r>
              <a:rPr lang="en-US" sz="1200" kern="1200" baseline="0" dirty="0" smtClean="0">
                <a:solidFill>
                  <a:schemeClr val="tx1"/>
                </a:solidFill>
                <a:effectLst/>
                <a:latin typeface="+mn-lt"/>
                <a:ea typeface="+mn-ea"/>
                <a:cs typeface="+mn-cs"/>
              </a:rPr>
              <a:t> to write high performance and bug free code, but it is not easy.</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As programmer</a:t>
            </a:r>
            <a:r>
              <a:rPr lang="en-US" sz="1200" kern="1200" baseline="0" dirty="0" smtClean="0">
                <a:solidFill>
                  <a:schemeClr val="tx1"/>
                </a:solidFill>
                <a:effectLst/>
                <a:latin typeface="+mn-lt"/>
                <a:ea typeface="+mn-ea"/>
                <a:cs typeface="+mn-cs"/>
              </a:rPr>
              <a:t> is our responsibility, as never before, to leverage the power that our modern computer provide.</a:t>
            </a:r>
          </a:p>
          <a:p>
            <a:r>
              <a:rPr lang="en-US" sz="1200" kern="1200" baseline="0" dirty="0" smtClean="0">
                <a:solidFill>
                  <a:schemeClr val="tx1"/>
                </a:solidFill>
                <a:effectLst/>
                <a:latin typeface="+mn-lt"/>
                <a:ea typeface="+mn-ea"/>
                <a:cs typeface="+mn-cs"/>
              </a:rPr>
              <a:t>We have to write high performance code that scales regardless if the software is running on CPU with 1 or 2 or more cores.</a:t>
            </a:r>
          </a:p>
          <a:p>
            <a:r>
              <a:rPr lang="en-US" sz="1200" b="1" kern="1200" dirty="0" smtClean="0">
                <a:solidFill>
                  <a:schemeClr val="tx1"/>
                </a:solidFill>
                <a:effectLst/>
                <a:latin typeface="+mn-lt"/>
                <a:ea typeface="+mn-ea"/>
                <a:cs typeface="+mn-cs"/>
              </a:rPr>
              <a:t>…But Multi-threaded code represents one of the most difficult and error prone code to write and debug</a:t>
            </a:r>
            <a:endParaRPr lang="en-US" sz="1200" kern="1200" baseline="0" dirty="0" smtClean="0">
              <a:solidFill>
                <a:schemeClr val="tx1"/>
              </a:solidFill>
              <a:effectLst/>
              <a:latin typeface="+mn-lt"/>
              <a:ea typeface="+mn-ea"/>
              <a:cs typeface="+mn-cs"/>
            </a:endParaRPr>
          </a:p>
          <a:p>
            <a:endParaRPr lang="en-US"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5</a:t>
            </a:fld>
            <a:endParaRPr lang="en-US"/>
          </a:p>
        </p:txBody>
      </p:sp>
    </p:spTree>
    <p:extLst>
      <p:ext uri="{BB962C8B-B14F-4D97-AF65-F5344CB8AC3E}">
        <p14:creationId xmlns:p14="http://schemas.microsoft.com/office/powerpoint/2010/main" val="406012970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In</a:t>
            </a:r>
            <a:r>
              <a:rPr lang="en-US" sz="1200" kern="1200" baseline="0" dirty="0" smtClean="0">
                <a:solidFill>
                  <a:schemeClr val="tx1"/>
                </a:solidFill>
                <a:latin typeface="+mn-lt"/>
                <a:ea typeface="+mn-ea"/>
                <a:cs typeface="+mn-cs"/>
              </a:rPr>
              <a:t> t</a:t>
            </a:r>
            <a:r>
              <a:rPr lang="en-US" sz="1200" kern="1200" dirty="0" smtClean="0">
                <a:solidFill>
                  <a:schemeClr val="tx1"/>
                </a:solidFill>
                <a:latin typeface="+mn-lt"/>
                <a:ea typeface="+mn-ea"/>
                <a:cs typeface="+mn-cs"/>
              </a:rPr>
              <a:t>he Proxy Agent,</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the messages are sent to a </a:t>
            </a:r>
            <a:r>
              <a:rPr lang="en-US" sz="1200" i="1" kern="1200" dirty="0" smtClean="0">
                <a:solidFill>
                  <a:schemeClr val="tx1"/>
                </a:solidFill>
                <a:latin typeface="+mn-lt"/>
                <a:ea typeface="+mn-ea"/>
                <a:cs typeface="+mn-cs"/>
              </a:rPr>
              <a:t>proxy</a:t>
            </a:r>
            <a:r>
              <a:rPr lang="en-US" sz="1200" i="0" kern="1200" dirty="0" smtClean="0">
                <a:solidFill>
                  <a:schemeClr val="tx1"/>
                </a:solidFill>
                <a:latin typeface="+mn-lt"/>
                <a:ea typeface="+mn-ea"/>
                <a:cs typeface="+mn-cs"/>
              </a:rPr>
              <a:t> agent instead of the actual agent. </a:t>
            </a:r>
          </a:p>
          <a:p>
            <a:r>
              <a:rPr lang="en-US" sz="1200" b="1" i="0" kern="1200" dirty="0" smtClean="0">
                <a:solidFill>
                  <a:schemeClr val="tx1"/>
                </a:solidFill>
                <a:latin typeface="+mn-lt"/>
                <a:ea typeface="+mn-ea"/>
                <a:cs typeface="+mn-cs"/>
              </a:rPr>
              <a:t>The two agents have the same interface and accept the same type of messages</a:t>
            </a:r>
            <a:r>
              <a:rPr lang="en-US" sz="1200" i="0" kern="1200" dirty="0" smtClean="0">
                <a:solidFill>
                  <a:schemeClr val="tx1"/>
                </a:solidFill>
                <a:latin typeface="+mn-lt"/>
                <a:ea typeface="+mn-ea"/>
                <a:cs typeface="+mn-cs"/>
              </a:rPr>
              <a:t>, and the proxy agent just forwards the message to the actual agent</a:t>
            </a:r>
          </a:p>
          <a:p>
            <a:endParaRPr lang="en-US" sz="1200" i="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This pattern is useful for example when implementing agent-based communication over the network. </a:t>
            </a:r>
          </a:p>
        </p:txBody>
      </p:sp>
      <p:sp>
        <p:nvSpPr>
          <p:cNvPr id="4" name="Slide Number Placeholder 3"/>
          <p:cNvSpPr>
            <a:spLocks noGrp="1"/>
          </p:cNvSpPr>
          <p:nvPr>
            <p:ph type="sldNum" sz="quarter" idx="10"/>
          </p:nvPr>
        </p:nvSpPr>
        <p:spPr/>
        <p:txBody>
          <a:bodyPr/>
          <a:lstStyle/>
          <a:p>
            <a:fld id="{CA5D3BF3-D352-46FC-8343-31F56E6730EA}" type="slidenum">
              <a:rPr lang="en-US" smtClean="0"/>
              <a:pPr/>
              <a:t>50</a:t>
            </a:fld>
            <a:endParaRPr lang="en-US"/>
          </a:p>
        </p:txBody>
      </p:sp>
    </p:spTree>
    <p:extLst>
      <p:ext uri="{BB962C8B-B14F-4D97-AF65-F5344CB8AC3E}">
        <p14:creationId xmlns:p14="http://schemas.microsoft.com/office/powerpoint/2010/main" val="227626541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dirty="0" smtClean="0">
                <a:solidFill>
                  <a:schemeClr val="tx1"/>
                </a:solidFill>
                <a:effectLst/>
                <a:latin typeface="+mn-lt"/>
                <a:ea typeface="+mn-ea"/>
                <a:cs typeface="+mn-cs"/>
              </a:rPr>
              <a:t>A barrier is a synchronization system that allows </a:t>
            </a:r>
            <a:r>
              <a:rPr lang="en-US" sz="1200" b="1" kern="1200" dirty="0" smtClean="0">
                <a:solidFill>
                  <a:schemeClr val="tx1"/>
                </a:solidFill>
                <a:effectLst/>
                <a:latin typeface="+mn-lt"/>
                <a:ea typeface="+mn-ea"/>
                <a:cs typeface="+mn-cs"/>
              </a:rPr>
              <a:t>work-items to coordinate their use</a:t>
            </a:r>
            <a:r>
              <a:rPr lang="en-US" sz="1200" b="0" kern="1200" dirty="0" smtClean="0">
                <a:solidFill>
                  <a:schemeClr val="tx1"/>
                </a:solidFill>
                <a:effectLst/>
                <a:latin typeface="+mn-lt"/>
                <a:ea typeface="+mn-ea"/>
                <a:cs typeface="+mn-cs"/>
              </a:rPr>
              <a:t>,</a:t>
            </a:r>
            <a:r>
              <a:rPr lang="en-US" sz="1200" b="0" kern="1200" baseline="0" dirty="0" smtClean="0">
                <a:solidFill>
                  <a:schemeClr val="tx1"/>
                </a:solidFill>
                <a:effectLst/>
                <a:latin typeface="+mn-lt"/>
                <a:ea typeface="+mn-ea"/>
                <a:cs typeface="+mn-cs"/>
              </a:rPr>
              <a:t> it e</a:t>
            </a:r>
            <a:r>
              <a:rPr lang="en-US" sz="1200" b="0" kern="1200" dirty="0" smtClean="0">
                <a:solidFill>
                  <a:schemeClr val="tx1"/>
                </a:solidFill>
                <a:latin typeface="+mn-lt"/>
                <a:ea typeface="+mn-ea"/>
                <a:cs typeface="+mn-cs"/>
              </a:rPr>
              <a:t>nables multiple tasks to cooperate work in parallel through multiple phases.</a:t>
            </a:r>
          </a:p>
          <a:p>
            <a:r>
              <a:rPr lang="en-US" sz="1200" b="0" kern="1200" dirty="0" smtClean="0">
                <a:solidFill>
                  <a:schemeClr val="tx1"/>
                </a:solidFill>
                <a:effectLst/>
                <a:latin typeface="+mn-lt"/>
                <a:ea typeface="+mn-ea"/>
                <a:cs typeface="+mn-cs"/>
              </a:rPr>
              <a:t>In .NET 4.0 have been introduced a the barrier object in the </a:t>
            </a:r>
            <a:r>
              <a:rPr lang="en-US" sz="1200" b="0" kern="1200" dirty="0" err="1" smtClean="0">
                <a:solidFill>
                  <a:schemeClr val="tx1"/>
                </a:solidFill>
                <a:effectLst/>
                <a:latin typeface="+mn-lt"/>
                <a:ea typeface="+mn-ea"/>
                <a:cs typeface="+mn-cs"/>
              </a:rPr>
              <a:t>System.Threding</a:t>
            </a:r>
            <a:r>
              <a:rPr lang="en-US" sz="1200" b="0" kern="1200" dirty="0" smtClean="0">
                <a:solidFill>
                  <a:schemeClr val="tx1"/>
                </a:solidFill>
                <a:effectLst/>
                <a:latin typeface="+mn-lt"/>
                <a:ea typeface="+mn-ea"/>
                <a:cs typeface="+mn-cs"/>
              </a:rPr>
              <a:t>, which </a:t>
            </a:r>
            <a:r>
              <a:rPr lang="en-US" sz="1200" b="1" kern="1200" dirty="0" smtClean="0">
                <a:solidFill>
                  <a:schemeClr val="tx1"/>
                </a:solidFill>
                <a:effectLst/>
                <a:latin typeface="+mn-lt"/>
                <a:ea typeface="+mn-ea"/>
                <a:cs typeface="+mn-cs"/>
              </a:rPr>
              <a:t>blocks</a:t>
            </a:r>
            <a:r>
              <a:rPr lang="en-US" sz="1200" b="0" kern="1200" dirty="0" smtClean="0">
                <a:solidFill>
                  <a:schemeClr val="tx1"/>
                </a:solidFill>
                <a:effectLst/>
                <a:latin typeface="+mn-lt"/>
                <a:ea typeface="+mn-ea"/>
                <a:cs typeface="+mn-cs"/>
              </a:rPr>
              <a:t> a number of threads until they have all reached the same point</a:t>
            </a:r>
            <a:r>
              <a:rPr lang="en-US" sz="1200" b="0" kern="1200" dirty="0" smtClean="0">
                <a:solidFill>
                  <a:schemeClr val="tx1"/>
                </a:solidFill>
                <a:effectLst/>
                <a:latin typeface="+mn-lt"/>
                <a:ea typeface="+mn-ea"/>
                <a:cs typeface="+mn-cs"/>
              </a:rPr>
              <a:t>.</a:t>
            </a:r>
            <a:endParaRPr lang="en-US" sz="1200" b="0" kern="1200" dirty="0" smtClean="0">
              <a:solidFill>
                <a:schemeClr val="tx1"/>
              </a:solidFill>
              <a:effectLst/>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51</a:t>
            </a:fld>
            <a:endParaRPr lang="en-US"/>
          </a:p>
        </p:txBody>
      </p:sp>
    </p:spTree>
    <p:extLst>
      <p:ext uri="{BB962C8B-B14F-4D97-AF65-F5344CB8AC3E}">
        <p14:creationId xmlns:p14="http://schemas.microsoft.com/office/powerpoint/2010/main" val="370583122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fontScale="70000" lnSpcReduction="20000"/>
          </a:bodyPr>
          <a:lstStyle>
            <a:extLst/>
          </a:lstStyle>
          <a:p>
            <a:r>
              <a:rPr lang="en-US" sz="1200" b="1" kern="1200" dirty="0" err="1" smtClean="0">
                <a:solidFill>
                  <a:schemeClr val="tx1"/>
                </a:solidFill>
                <a:effectLst/>
                <a:latin typeface="+mn-lt"/>
                <a:ea typeface="+mn-ea"/>
                <a:cs typeface="+mn-cs"/>
              </a:rPr>
              <a:t>BarrierAsync</a:t>
            </a:r>
            <a:r>
              <a:rPr lang="en-US" sz="1200" kern="1200" dirty="0" smtClean="0">
                <a:solidFill>
                  <a:schemeClr val="tx1"/>
                </a:solidFill>
                <a:effectLst/>
                <a:latin typeface="+mn-lt"/>
                <a:ea typeface="+mn-ea"/>
                <a:cs typeface="+mn-cs"/>
              </a:rPr>
              <a:t> is</a:t>
            </a:r>
            <a:r>
              <a:rPr lang="en-US" sz="1200" kern="1200" baseline="0" dirty="0" smtClean="0">
                <a:solidFill>
                  <a:schemeClr val="tx1"/>
                </a:solidFill>
                <a:effectLst/>
                <a:latin typeface="+mn-lt"/>
                <a:ea typeface="+mn-ea"/>
                <a:cs typeface="+mn-cs"/>
              </a:rPr>
              <a:t> an </a:t>
            </a:r>
            <a:r>
              <a:rPr lang="en-US" sz="1200" kern="1200" dirty="0" smtClean="0">
                <a:solidFill>
                  <a:schemeClr val="tx1"/>
                </a:solidFill>
                <a:effectLst/>
                <a:latin typeface="+mn-lt"/>
                <a:ea typeface="+mn-ea"/>
                <a:cs typeface="+mn-cs"/>
              </a:rPr>
              <a:t>asynchronous version of barrier that provides analogous signature, like</a:t>
            </a:r>
            <a:r>
              <a:rPr lang="en-US" sz="1200" kern="1200" baseline="0" dirty="0" smtClean="0">
                <a:solidFill>
                  <a:schemeClr val="tx1"/>
                </a:solidFill>
                <a:effectLst/>
                <a:latin typeface="+mn-lt"/>
                <a:ea typeface="+mn-ea"/>
                <a:cs typeface="+mn-cs"/>
              </a:rPr>
              <a:t> the method </a:t>
            </a:r>
            <a:r>
              <a:rPr lang="en-US" sz="1200" b="1" kern="1200" dirty="0" err="1" smtClean="0">
                <a:solidFill>
                  <a:schemeClr val="tx1"/>
                </a:solidFill>
                <a:effectLst/>
                <a:latin typeface="+mn-lt"/>
                <a:ea typeface="+mn-ea"/>
                <a:cs typeface="+mn-cs"/>
              </a:rPr>
              <a:t>AsyncSignalAndWait</a:t>
            </a:r>
            <a:r>
              <a:rPr lang="en-US" sz="1200" kern="1200" dirty="0" smtClean="0">
                <a:solidFill>
                  <a:schemeClr val="tx1"/>
                </a:solidFill>
                <a:effectLst/>
                <a:latin typeface="+mn-lt"/>
                <a:ea typeface="+mn-ea"/>
                <a:cs typeface="+mn-cs"/>
              </a:rPr>
              <a:t> that suspends </a:t>
            </a:r>
            <a:r>
              <a:rPr lang="en-US" sz="1200" b="1" kern="1200" dirty="0" smtClean="0">
                <a:solidFill>
                  <a:schemeClr val="tx1"/>
                </a:solidFill>
                <a:effectLst/>
                <a:latin typeface="+mn-lt"/>
                <a:ea typeface="+mn-ea"/>
                <a:cs typeface="+mn-cs"/>
              </a:rPr>
              <a:t>an asynchronous workflow </a:t>
            </a:r>
            <a:r>
              <a:rPr lang="en-US" sz="1200" kern="1200" dirty="0" smtClean="0">
                <a:solidFill>
                  <a:schemeClr val="tx1"/>
                </a:solidFill>
                <a:effectLst/>
                <a:latin typeface="+mn-lt"/>
                <a:ea typeface="+mn-ea"/>
                <a:cs typeface="+mn-cs"/>
              </a:rPr>
              <a:t>until the barrier rolls. </a:t>
            </a:r>
          </a:p>
          <a:p>
            <a:r>
              <a:rPr lang="en-US" sz="1200" kern="1200" dirty="0" smtClean="0">
                <a:solidFill>
                  <a:schemeClr val="tx1"/>
                </a:solidFill>
                <a:effectLst/>
                <a:latin typeface="+mn-lt"/>
                <a:ea typeface="+mn-ea"/>
                <a:cs typeface="+mn-cs"/>
              </a:rPr>
              <a:t>Been an asynchronous implementation, the most important advantage of this barrier is the ability to </a:t>
            </a:r>
            <a:r>
              <a:rPr lang="en-US" sz="1200" b="1" kern="1200" dirty="0" smtClean="0">
                <a:solidFill>
                  <a:schemeClr val="tx1"/>
                </a:solidFill>
                <a:effectLst/>
                <a:latin typeface="+mn-lt"/>
                <a:ea typeface="+mn-ea"/>
                <a:cs typeface="+mn-cs"/>
              </a:rPr>
              <a:t>synchronize computations asynchronously without blocking any threads</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 </a:t>
            </a:r>
          </a:p>
          <a:p>
            <a:r>
              <a:rPr lang="en-US" sz="1200" b="1" kern="1200" dirty="0" smtClean="0">
                <a:solidFill>
                  <a:schemeClr val="tx1"/>
                </a:solidFill>
                <a:effectLst/>
                <a:latin typeface="+mn-lt"/>
                <a:ea typeface="+mn-ea"/>
                <a:cs typeface="+mn-cs"/>
              </a:rPr>
              <a:t>This implementation instead of using locks as the .NET version does, we are using</a:t>
            </a:r>
            <a:r>
              <a:rPr lang="en-US" sz="1200" b="1" kern="1200" baseline="0" dirty="0" smtClean="0">
                <a:solidFill>
                  <a:schemeClr val="tx1"/>
                </a:solidFill>
                <a:effectLst/>
                <a:latin typeface="+mn-lt"/>
                <a:ea typeface="+mn-ea"/>
                <a:cs typeface="+mn-cs"/>
              </a:rPr>
              <a:t> a </a:t>
            </a:r>
            <a:r>
              <a:rPr lang="en-US" sz="1200" b="1" kern="1200" dirty="0" smtClean="0">
                <a:solidFill>
                  <a:schemeClr val="tx1"/>
                </a:solidFill>
                <a:effectLst/>
                <a:latin typeface="+mn-lt"/>
                <a:ea typeface="+mn-ea"/>
                <a:cs typeface="+mn-cs"/>
              </a:rPr>
              <a:t>message passing model (Agent).</a:t>
            </a:r>
          </a:p>
          <a:p>
            <a:endParaRPr lang="en-US" sz="1200" b="1"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 A barrier is a synchronization mechanism that allows work-items to coordinate their use of local memory. If one work-item in a work-group executes barrier, then all work-items in that work-group must execute the same barrier before any of them can proceed beyond that point </a:t>
            </a:r>
          </a:p>
          <a:p>
            <a:endParaRPr lang="en-US" sz="1200" kern="1200" dirty="0" smtClean="0">
              <a:solidFill>
                <a:schemeClr val="tx1"/>
              </a:solidFill>
              <a:effectLst/>
              <a:latin typeface="+mn-lt"/>
              <a:ea typeface="+mn-ea"/>
              <a:cs typeface="+mn-cs"/>
            </a:endParaRPr>
          </a:p>
          <a:p>
            <a:endParaRPr lang="en-US" sz="1200" b="1" kern="1200" dirty="0">
              <a:solidFill>
                <a:schemeClr val="tx1"/>
              </a:solidFill>
              <a:effectLst/>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52</a:t>
            </a:fld>
            <a:endParaRPr lang="en-US"/>
          </a:p>
        </p:txBody>
      </p:sp>
    </p:spTree>
    <p:extLst>
      <p:ext uri="{BB962C8B-B14F-4D97-AF65-F5344CB8AC3E}">
        <p14:creationId xmlns:p14="http://schemas.microsoft.com/office/powerpoint/2010/main" val="413541932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fontScale="85000" lnSpcReduction="10000"/>
          </a:bodyPr>
          <a:lstStyle>
            <a:extLst/>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latin typeface="+mn-lt"/>
                <a:ea typeface="+mn-ea"/>
                <a:cs typeface="+mn-cs"/>
              </a:rPr>
              <a:t>Why do we need a </a:t>
            </a:r>
            <a:r>
              <a:rPr lang="en-US" sz="1200" b="1" kern="1200" baseline="0" dirty="0" smtClean="0">
                <a:solidFill>
                  <a:schemeClr val="tx1"/>
                </a:solidFill>
                <a:latin typeface="+mn-lt"/>
                <a:ea typeface="+mn-ea"/>
                <a:cs typeface="+mn-cs"/>
              </a:rPr>
              <a:t>blocking queue?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Let think of a Producer and consumer scenario, the primary issue is that the producer and consumer may not run at the same speed.</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if the producer runs faster than the consumer, the queue will get larger and larger</a:t>
            </a:r>
            <a:r>
              <a:rPr lang="en-US" dirty="0" smtClean="0">
                <a:effectLst/>
              </a:rPr>
              <a:t>. </a:t>
            </a:r>
            <a:endParaRPr lang="en-US"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A solution to this problem is to use a bounded queue.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Using a blocking queue the producer will be able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to get ahead of the consumer, but not too far.</a:t>
            </a:r>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 </a:t>
            </a:r>
            <a:r>
              <a:rPr lang="en-US" sz="1200" kern="1200" dirty="0" err="1" smtClean="0">
                <a:solidFill>
                  <a:schemeClr val="tx1"/>
                </a:solidFill>
                <a:latin typeface="+mn-lt"/>
                <a:ea typeface="+mn-ea"/>
                <a:cs typeface="+mn-cs"/>
              </a:rPr>
              <a:t>AsyncBoudedQueue</a:t>
            </a:r>
            <a:r>
              <a:rPr lang="en-US" sz="1200" kern="1200" dirty="0" smtClean="0">
                <a:solidFill>
                  <a:schemeClr val="tx1"/>
                </a:solidFill>
                <a:latin typeface="+mn-lt"/>
                <a:ea typeface="+mn-ea"/>
                <a:cs typeface="+mn-cs"/>
              </a:rPr>
              <a:t> </a:t>
            </a:r>
            <a:r>
              <a:rPr lang="en-US" sz="1200" kern="1200" baseline="0" dirty="0" smtClean="0">
                <a:solidFill>
                  <a:schemeClr val="tx1"/>
                </a:solidFill>
                <a:latin typeface="+mn-lt"/>
                <a:ea typeface="+mn-ea"/>
                <a:cs typeface="+mn-cs"/>
              </a:rPr>
              <a:t>implements </a:t>
            </a:r>
            <a:r>
              <a:rPr lang="en-US" sz="1200" kern="1200" dirty="0" smtClean="0">
                <a:solidFill>
                  <a:schemeClr val="tx1"/>
                </a:solidFill>
                <a:latin typeface="+mn-lt"/>
                <a:ea typeface="+mn-ea"/>
                <a:cs typeface="+mn-cs"/>
              </a:rPr>
              <a:t>asynchronous operations to queue</a:t>
            </a:r>
            <a:r>
              <a:rPr lang="en-US" sz="1200" kern="1200" baseline="0" dirty="0" smtClean="0">
                <a:solidFill>
                  <a:schemeClr val="tx1"/>
                </a:solidFill>
                <a:latin typeface="+mn-lt"/>
                <a:ea typeface="+mn-ea"/>
                <a:cs typeface="+mn-cs"/>
              </a:rPr>
              <a:t> and </a:t>
            </a:r>
            <a:r>
              <a:rPr lang="en-US" sz="1200" kern="1200" baseline="0" dirty="0" err="1" smtClean="0">
                <a:solidFill>
                  <a:schemeClr val="tx1"/>
                </a:solidFill>
                <a:latin typeface="+mn-lt"/>
                <a:ea typeface="+mn-ea"/>
                <a:cs typeface="+mn-cs"/>
              </a:rPr>
              <a:t>dequeue</a:t>
            </a:r>
            <a:r>
              <a:rPr lang="en-US" sz="1200" kern="1200" baseline="0" dirty="0" smtClean="0">
                <a:solidFill>
                  <a:schemeClr val="tx1"/>
                </a:solidFill>
                <a:latin typeface="+mn-lt"/>
                <a:ea typeface="+mn-ea"/>
                <a:cs typeface="+mn-cs"/>
              </a:rPr>
              <a:t> items, and </a:t>
            </a:r>
            <a:r>
              <a:rPr lang="en-US" sz="1200" b="1" kern="1200" dirty="0" smtClean="0">
                <a:solidFill>
                  <a:schemeClr val="tx1"/>
                </a:solidFill>
                <a:latin typeface="+mn-lt"/>
                <a:ea typeface="+mn-ea"/>
                <a:cs typeface="+mn-cs"/>
              </a:rPr>
              <a:t>both the producers and consumers cooperate and suspend themselves until the capacity of the data are available to satisfy their request. </a:t>
            </a:r>
            <a:r>
              <a:rPr lang="en-US" sz="1200" b="1" kern="1200" baseline="0" dirty="0" smtClean="0">
                <a:solidFill>
                  <a:schemeClr val="tx1"/>
                </a:solidFill>
                <a:latin typeface="+mn-lt"/>
                <a:ea typeface="+mn-ea"/>
                <a:cs typeface="+mn-cs"/>
              </a:rPr>
              <a:t>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 </a:t>
            </a:r>
            <a:r>
              <a:rPr lang="en-US" sz="1200" kern="1200" dirty="0" err="1" smtClean="0">
                <a:solidFill>
                  <a:schemeClr val="tx1"/>
                </a:solidFill>
                <a:latin typeface="+mn-lt"/>
                <a:ea typeface="+mn-ea"/>
                <a:cs typeface="+mn-cs"/>
              </a:rPr>
              <a:t>MailboxProcessor</a:t>
            </a:r>
            <a:r>
              <a:rPr lang="en-US" sz="1200" kern="1200" dirty="0" smtClean="0">
                <a:solidFill>
                  <a:schemeClr val="tx1"/>
                </a:solidFill>
                <a:latin typeface="+mn-lt"/>
                <a:ea typeface="+mn-ea"/>
                <a:cs typeface="+mn-cs"/>
              </a:rPr>
              <a:t> in the F# uses an </a:t>
            </a:r>
            <a:r>
              <a:rPr lang="en-US" sz="1200" b="1" kern="1200" dirty="0" err="1" smtClean="0">
                <a:solidFill>
                  <a:schemeClr val="tx1"/>
                </a:solidFill>
                <a:latin typeface="+mn-lt"/>
                <a:ea typeface="+mn-ea"/>
                <a:cs typeface="+mn-cs"/>
              </a:rPr>
              <a:t>UNbounded</a:t>
            </a:r>
            <a:r>
              <a:rPr lang="en-US" sz="1200" kern="1200" dirty="0" smtClean="0">
                <a:solidFill>
                  <a:schemeClr val="tx1"/>
                </a:solidFill>
                <a:latin typeface="+mn-lt"/>
                <a:ea typeface="+mn-ea"/>
                <a:cs typeface="+mn-cs"/>
              </a:rPr>
              <a:t> queues</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that can grow and grow,</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this</a:t>
            </a:r>
            <a:r>
              <a:rPr lang="en-US" sz="1200" kern="1200" baseline="0" dirty="0" smtClean="0">
                <a:solidFill>
                  <a:schemeClr val="tx1"/>
                </a:solidFill>
                <a:latin typeface="+mn-lt"/>
                <a:ea typeface="+mn-ea"/>
                <a:cs typeface="+mn-cs"/>
              </a:rPr>
              <a:t> mean that </a:t>
            </a:r>
            <a:r>
              <a:rPr lang="en-US" sz="1200" kern="1200" dirty="0" smtClean="0">
                <a:solidFill>
                  <a:schemeClr val="tx1"/>
                </a:solidFill>
                <a:latin typeface="+mn-lt"/>
                <a:ea typeface="+mn-ea"/>
                <a:cs typeface="+mn-cs"/>
              </a:rPr>
              <a:t>the queue in a consumer can grow without limit</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if its producers overwhelm it with data. </a:t>
            </a:r>
          </a:p>
          <a:p>
            <a:endParaRPr lang="en-US" sz="1200" kern="1200" dirty="0" smtClean="0">
              <a:solidFill>
                <a:schemeClr val="tx1"/>
              </a:solidFill>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53</a:t>
            </a:fld>
            <a:endParaRPr lang="en-US"/>
          </a:p>
        </p:txBody>
      </p:sp>
    </p:spTree>
    <p:extLst>
      <p:ext uri="{BB962C8B-B14F-4D97-AF65-F5344CB8AC3E}">
        <p14:creationId xmlns:p14="http://schemas.microsoft.com/office/powerpoint/2010/main" val="144048362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lnSpcReduction="10000"/>
          </a:bodyPr>
          <a:lstStyle>
            <a:extLst/>
          </a:lstStyle>
          <a:p>
            <a:pPr marL="0" indent="0">
              <a:buNone/>
            </a:pPr>
            <a:r>
              <a:rPr lang="en-US" sz="1200" kern="1200" dirty="0" smtClean="0">
                <a:solidFill>
                  <a:schemeClr val="tx1"/>
                </a:solidFill>
                <a:effectLst/>
                <a:latin typeface="+mn-lt"/>
                <a:ea typeface="+mn-ea"/>
                <a:cs typeface="+mn-cs"/>
              </a:rPr>
              <a:t>The implementation of the asynchronous bounded queue begins a constructor that</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accepts the </a:t>
            </a:r>
            <a:r>
              <a:rPr lang="en-US" sz="1200" b="1" kern="1200" dirty="0" smtClean="0">
                <a:solidFill>
                  <a:schemeClr val="tx1"/>
                </a:solidFill>
                <a:effectLst/>
                <a:latin typeface="+mn-lt"/>
                <a:ea typeface="+mn-ea"/>
                <a:cs typeface="+mn-cs"/>
              </a:rPr>
              <a:t>capacity of the bounded queue.</a:t>
            </a:r>
            <a:r>
              <a:rPr lang="en-US" sz="1200" b="1" kern="1200" baseline="0" dirty="0" smtClean="0">
                <a:solidFill>
                  <a:schemeClr val="tx1"/>
                </a:solidFill>
                <a:effectLst/>
                <a:latin typeface="+mn-lt"/>
                <a:ea typeface="+mn-ea"/>
                <a:cs typeface="+mn-cs"/>
              </a:rPr>
              <a:t>      </a:t>
            </a:r>
          </a:p>
          <a:p>
            <a:pPr marL="0" indent="0">
              <a:buNone/>
            </a:pPr>
            <a:r>
              <a:rPr lang="en-US" sz="1200" kern="1200" dirty="0" smtClean="0">
                <a:solidFill>
                  <a:schemeClr val="tx1"/>
                </a:solidFill>
                <a:effectLst/>
                <a:latin typeface="+mn-lt"/>
                <a:ea typeface="+mn-ea"/>
                <a:cs typeface="+mn-cs"/>
              </a:rPr>
              <a:t>The bounded queue is composed of three internal queues. </a:t>
            </a:r>
          </a:p>
          <a:p>
            <a:pPr marL="0" indent="0">
              <a:buNone/>
            </a:pPr>
            <a:r>
              <a:rPr lang="en-US" sz="1200" kern="1200" dirty="0" smtClean="0">
                <a:solidFill>
                  <a:schemeClr val="tx1"/>
                </a:solidFill>
                <a:effectLst/>
                <a:latin typeface="+mn-lt"/>
                <a:ea typeface="+mn-ea"/>
                <a:cs typeface="+mn-cs"/>
              </a:rPr>
              <a:t>The first is a queue of reply functions for each consumer waiting to </a:t>
            </a:r>
            <a:r>
              <a:rPr lang="en-US" sz="1200" kern="1200" dirty="0" err="1" smtClean="0">
                <a:solidFill>
                  <a:schemeClr val="tx1"/>
                </a:solidFill>
                <a:effectLst/>
                <a:latin typeface="+mn-lt"/>
                <a:ea typeface="+mn-ea"/>
                <a:cs typeface="+mn-cs"/>
              </a:rPr>
              <a:t>dequeue</a:t>
            </a:r>
            <a:r>
              <a:rPr lang="en-US" sz="1200" kern="1200" dirty="0" smtClean="0">
                <a:solidFill>
                  <a:schemeClr val="tx1"/>
                </a:solidFill>
                <a:effectLst/>
                <a:latin typeface="+mn-lt"/>
                <a:ea typeface="+mn-ea"/>
                <a:cs typeface="+mn-cs"/>
              </a:rPr>
              <a:t> an element. </a:t>
            </a:r>
          </a:p>
          <a:p>
            <a:pPr marL="0" indent="0">
              <a:buNone/>
            </a:pPr>
            <a:r>
              <a:rPr lang="en-US" sz="1200" kern="1200" dirty="0" smtClean="0">
                <a:solidFill>
                  <a:schemeClr val="tx1"/>
                </a:solidFill>
                <a:effectLst/>
                <a:latin typeface="+mn-lt"/>
                <a:ea typeface="+mn-ea"/>
                <a:cs typeface="+mn-cs"/>
              </a:rPr>
              <a:t>The second is the current queue of elements. </a:t>
            </a:r>
          </a:p>
          <a:p>
            <a:pPr marL="0" indent="0">
              <a:buNone/>
            </a:pPr>
            <a:r>
              <a:rPr lang="en-US" sz="1200" kern="1200" dirty="0" smtClean="0">
                <a:solidFill>
                  <a:schemeClr val="tx1"/>
                </a:solidFill>
                <a:effectLst/>
                <a:latin typeface="+mn-lt"/>
                <a:ea typeface="+mn-ea"/>
                <a:cs typeface="+mn-cs"/>
              </a:rPr>
              <a:t>The third is a queue of elements of reply functions for each producer waiting to </a:t>
            </a:r>
            <a:r>
              <a:rPr lang="en-US" sz="1200" kern="1200" dirty="0" err="1" smtClean="0">
                <a:solidFill>
                  <a:schemeClr val="tx1"/>
                </a:solidFill>
                <a:effectLst/>
                <a:latin typeface="+mn-lt"/>
                <a:ea typeface="+mn-ea"/>
                <a:cs typeface="+mn-cs"/>
              </a:rPr>
              <a:t>enqueue</a:t>
            </a:r>
            <a:r>
              <a:rPr lang="en-US" sz="1200" kern="1200" dirty="0" smtClean="0">
                <a:solidFill>
                  <a:schemeClr val="tx1"/>
                </a:solidFill>
                <a:effectLst/>
                <a:latin typeface="+mn-lt"/>
                <a:ea typeface="+mn-ea"/>
                <a:cs typeface="+mn-cs"/>
              </a:rPr>
              <a:t> an element.</a:t>
            </a:r>
            <a:r>
              <a:rPr lang="en-US" sz="1200" kern="1200" baseline="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balance function shuffles as many elements through the queue as possible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-&gt;</a:t>
            </a:r>
            <a:r>
              <a:rPr lang="en-US" sz="1200" kern="1200" baseline="0" dirty="0" smtClean="0">
                <a:solidFill>
                  <a:schemeClr val="tx1"/>
                </a:solidFill>
                <a:effectLst/>
                <a:latin typeface="+mn-lt"/>
                <a:ea typeface="+mn-ea"/>
                <a:cs typeface="+mn-cs"/>
              </a:rPr>
              <a:t> 1) </a:t>
            </a:r>
            <a:r>
              <a:rPr lang="en-US" sz="1200" kern="1200" dirty="0" smtClean="0">
                <a:solidFill>
                  <a:schemeClr val="tx1"/>
                </a:solidFill>
                <a:effectLst/>
                <a:latin typeface="+mn-lt"/>
                <a:ea typeface="+mn-ea"/>
                <a:cs typeface="+mn-cs"/>
              </a:rPr>
              <a:t>The asynchronous agent wait in an infinite loop to receive the </a:t>
            </a:r>
            <a:r>
              <a:rPr lang="en-US" sz="1200" kern="1200" dirty="0" err="1" smtClean="0">
                <a:solidFill>
                  <a:schemeClr val="tx1"/>
                </a:solidFill>
                <a:effectLst/>
                <a:latin typeface="+mn-lt"/>
                <a:ea typeface="+mn-ea"/>
                <a:cs typeface="+mn-cs"/>
              </a:rPr>
              <a:t>AsyncEnqueue</a:t>
            </a:r>
            <a:r>
              <a:rPr lang="en-US" sz="1200" kern="1200" dirty="0" smtClean="0">
                <a:solidFill>
                  <a:schemeClr val="tx1"/>
                </a:solidFill>
                <a:effectLst/>
                <a:latin typeface="+mn-lt"/>
                <a:ea typeface="+mn-ea"/>
                <a:cs typeface="+mn-cs"/>
              </a:rPr>
              <a:t> and </a:t>
            </a:r>
            <a:r>
              <a:rPr lang="en-US" sz="1200" kern="1200" dirty="0" err="1" smtClean="0">
                <a:solidFill>
                  <a:schemeClr val="tx1"/>
                </a:solidFill>
                <a:effectLst/>
                <a:latin typeface="+mn-lt"/>
                <a:ea typeface="+mn-ea"/>
                <a:cs typeface="+mn-cs"/>
              </a:rPr>
              <a:t>AsyncDequeue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messages</a:t>
            </a:r>
          </a:p>
          <a:p>
            <a:endParaRPr lang="en-US" sz="1200" kern="1200" dirty="0" smtClean="0">
              <a:solidFill>
                <a:schemeClr val="tx1"/>
              </a:solidFill>
              <a:effectLst/>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54</a:t>
            </a:fld>
            <a:endParaRPr lang="en-US"/>
          </a:p>
        </p:txBody>
      </p:sp>
    </p:spTree>
    <p:extLst>
      <p:ext uri="{BB962C8B-B14F-4D97-AF65-F5344CB8AC3E}">
        <p14:creationId xmlns:p14="http://schemas.microsoft.com/office/powerpoint/2010/main" val="154835269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a:bodyPr>
          <a:lstStyle>
            <a:extLst/>
          </a:lstStyle>
          <a:p>
            <a:r>
              <a:rPr lang="en-US" sz="1200" b="1" kern="1200" dirty="0" smtClean="0">
                <a:solidFill>
                  <a:schemeClr val="tx1"/>
                </a:solidFill>
                <a:latin typeface="+mn-lt"/>
                <a:ea typeface="+mn-ea"/>
                <a:cs typeface="+mn-cs"/>
              </a:rPr>
              <a:t>Direct Acyclic Graph,</a:t>
            </a:r>
            <a:r>
              <a:rPr lang="en-US" sz="1200" b="1" kern="1200" baseline="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Let consider</a:t>
            </a:r>
            <a:r>
              <a:rPr lang="en-US" sz="1200" b="0" kern="1200" baseline="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 system where multiple dependent components  need to be executed in parallel,</a:t>
            </a:r>
            <a:r>
              <a:rPr lang="en-US" sz="1200" b="0" kern="1200" baseline="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 common approach is to model the dependencies as a graph.</a:t>
            </a:r>
          </a:p>
          <a:p>
            <a:r>
              <a:rPr lang="en-US" sz="1200" b="0" kern="1200" dirty="0" smtClean="0">
                <a:solidFill>
                  <a:schemeClr val="tx1"/>
                </a:solidFill>
                <a:latin typeface="+mn-lt"/>
                <a:ea typeface="+mn-ea"/>
                <a:cs typeface="+mn-cs"/>
              </a:rPr>
              <a:t>Each component is represented by a node, and each dependency is represented by a directed edge between the two nodes sharing the dependency.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dirty="0" smtClean="0">
                <a:solidFill>
                  <a:schemeClr val="tx1"/>
                </a:solidFill>
                <a:latin typeface="+mn-lt"/>
                <a:ea typeface="+mn-ea"/>
                <a:cs typeface="+mn-cs"/>
              </a:rPr>
              <a:t>It is like a pipeline processing</a:t>
            </a:r>
            <a:r>
              <a:rPr lang="en-US" sz="1200" b="0" kern="1200" baseline="0" dirty="0" smtClean="0">
                <a:solidFill>
                  <a:schemeClr val="tx1"/>
                </a:solidFill>
                <a:latin typeface="+mn-lt"/>
                <a:ea typeface="+mn-ea"/>
                <a:cs typeface="+mn-cs"/>
              </a:rPr>
              <a:t> where each step could have one or more steps that could run in parallel and that they all need to complete atomically as a single unit before to pass to the next step.</a:t>
            </a:r>
            <a:endParaRPr lang="en-US" sz="1200" b="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a:p>
            <a:endParaRPr lang="en-US" sz="1200" b="0" kern="1200" dirty="0" smtClean="0">
              <a:solidFill>
                <a:schemeClr val="tx1"/>
              </a:solidFill>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55</a:t>
            </a:fld>
            <a:endParaRPr lang="en-US"/>
          </a:p>
        </p:txBody>
      </p:sp>
    </p:spTree>
    <p:extLst>
      <p:ext uri="{BB962C8B-B14F-4D97-AF65-F5344CB8AC3E}">
        <p14:creationId xmlns:p14="http://schemas.microsoft.com/office/powerpoint/2010/main" val="154835269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lnSpcReduction="10000"/>
          </a:bodyPr>
          <a:lstStyle>
            <a:extLst/>
          </a:lstStyle>
          <a:p>
            <a:r>
              <a:rPr lang="en-US" sz="1200" kern="1200" dirty="0" smtClean="0">
                <a:solidFill>
                  <a:schemeClr val="tx1"/>
                </a:solidFill>
                <a:latin typeface="+mn-lt"/>
                <a:ea typeface="+mn-ea"/>
                <a:cs typeface="+mn-cs"/>
              </a:rPr>
              <a:t>This is a simple implementation of a </a:t>
            </a:r>
            <a:r>
              <a:rPr lang="en-US" sz="1200" b="1" kern="1200" dirty="0" smtClean="0">
                <a:solidFill>
                  <a:schemeClr val="tx1"/>
                </a:solidFill>
                <a:latin typeface="+mn-lt"/>
                <a:ea typeface="+mn-ea"/>
                <a:cs typeface="+mn-cs"/>
              </a:rPr>
              <a:t>DAG</a:t>
            </a:r>
            <a:r>
              <a:rPr lang="en-US" sz="1200" kern="1200" dirty="0" smtClean="0">
                <a:solidFill>
                  <a:schemeClr val="tx1"/>
                </a:solidFill>
                <a:latin typeface="+mn-lt"/>
                <a:ea typeface="+mn-ea"/>
                <a:cs typeface="+mn-cs"/>
              </a:rPr>
              <a:t>, without any dependency checking, I</a:t>
            </a:r>
            <a:r>
              <a:rPr lang="en-US" sz="1200" kern="1200" baseline="0" dirty="0" smtClean="0">
                <a:solidFill>
                  <a:schemeClr val="tx1"/>
                </a:solidFill>
                <a:latin typeface="+mn-lt"/>
                <a:ea typeface="+mn-ea"/>
                <a:cs typeface="+mn-cs"/>
              </a:rPr>
              <a:t>t is just for demo purpose</a:t>
            </a:r>
            <a:r>
              <a:rPr lang="en-US" sz="1200" kern="1200" dirty="0" smtClean="0">
                <a:solidFill>
                  <a:schemeClr val="tx1"/>
                </a:solidFill>
                <a:latin typeface="+mn-lt"/>
                <a:ea typeface="+mn-ea"/>
                <a:cs typeface="+mn-cs"/>
              </a:rPr>
              <a:t>, but I am currently working in</a:t>
            </a:r>
            <a:r>
              <a:rPr lang="en-US" sz="1200" kern="1200" baseline="0" dirty="0" smtClean="0">
                <a:solidFill>
                  <a:schemeClr val="tx1"/>
                </a:solidFill>
                <a:latin typeface="+mn-lt"/>
                <a:ea typeface="+mn-ea"/>
                <a:cs typeface="+mn-cs"/>
              </a:rPr>
              <a:t> a more sophisticated one with checking and where the operation could return a value that could be pass to the next operation and so. It is on </a:t>
            </a:r>
            <a:r>
              <a:rPr lang="en-US" sz="1200" kern="1200" baseline="0" dirty="0" err="1" smtClean="0">
                <a:solidFill>
                  <a:schemeClr val="tx1"/>
                </a:solidFill>
                <a:latin typeface="+mn-lt"/>
                <a:ea typeface="+mn-ea"/>
                <a:cs typeface="+mn-cs"/>
              </a:rPr>
              <a:t>github</a:t>
            </a:r>
            <a:r>
              <a:rPr lang="en-US" sz="1200" kern="1200" baseline="0" dirty="0" smtClean="0">
                <a:solidFill>
                  <a:schemeClr val="tx1"/>
                </a:solidFill>
                <a:latin typeface="+mn-lt"/>
                <a:ea typeface="+mn-ea"/>
                <a:cs typeface="+mn-cs"/>
              </a:rPr>
              <a:t> and if anybody would like to help is more then welcome… It is fun stuff</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 main entry point is the </a:t>
            </a:r>
            <a:r>
              <a:rPr lang="en-US" sz="1200" b="1" kern="1200" dirty="0" err="1" smtClean="0">
                <a:solidFill>
                  <a:schemeClr val="tx1"/>
                </a:solidFill>
                <a:latin typeface="+mn-lt"/>
                <a:ea typeface="+mn-ea"/>
                <a:cs typeface="+mn-cs"/>
              </a:rPr>
              <a:t>AddOperation</a:t>
            </a:r>
            <a:r>
              <a:rPr lang="en-US" sz="1200" kern="1200" dirty="0" smtClean="0">
                <a:solidFill>
                  <a:schemeClr val="tx1"/>
                </a:solidFill>
                <a:latin typeface="+mn-lt"/>
                <a:ea typeface="+mn-ea"/>
                <a:cs typeface="+mn-cs"/>
              </a:rPr>
              <a:t> function, which accepts a unique ID that represents an operation and the function to be executed for that operation, and a set of dependencies that this operation relies to. If an operation has no dependencies, the parameter array will be empty.</a:t>
            </a:r>
          </a:p>
          <a:p>
            <a:r>
              <a:rPr lang="en-US" sz="1200" kern="1200" dirty="0" smtClean="0">
                <a:solidFill>
                  <a:schemeClr val="tx1"/>
                </a:solidFill>
                <a:latin typeface="+mn-lt"/>
                <a:ea typeface="+mn-ea"/>
                <a:cs typeface="+mn-cs"/>
              </a:rPr>
              <a:t>The </a:t>
            </a:r>
            <a:r>
              <a:rPr lang="en-US" sz="1200" b="1" kern="1200" dirty="0" smtClean="0">
                <a:solidFill>
                  <a:schemeClr val="tx1"/>
                </a:solidFill>
                <a:latin typeface="+mn-lt"/>
                <a:ea typeface="+mn-ea"/>
                <a:cs typeface="+mn-cs"/>
              </a:rPr>
              <a:t>Execute</a:t>
            </a:r>
            <a:r>
              <a:rPr lang="en-US" sz="1200" kern="1200" dirty="0" smtClean="0">
                <a:solidFill>
                  <a:schemeClr val="tx1"/>
                </a:solidFill>
                <a:latin typeface="+mn-lt"/>
                <a:ea typeface="+mn-ea"/>
                <a:cs typeface="+mn-cs"/>
              </a:rPr>
              <a:t> method kicks off the process and waits for all of the operations to complete</a:t>
            </a:r>
          </a:p>
          <a:p>
            <a:endParaRPr lang="en-US" sz="1200" kern="1200" dirty="0" smtClean="0">
              <a:solidFill>
                <a:schemeClr val="tx1"/>
              </a:solidFill>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56</a:t>
            </a:fld>
            <a:endParaRPr lang="en-US"/>
          </a:p>
        </p:txBody>
      </p:sp>
    </p:spTree>
    <p:extLst>
      <p:ext uri="{BB962C8B-B14F-4D97-AF65-F5344CB8AC3E}">
        <p14:creationId xmlns:p14="http://schemas.microsoft.com/office/powerpoint/2010/main" val="154835269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b="1" dirty="0" smtClean="0">
                <a:solidFill>
                  <a:srgbClr val="000000"/>
                </a:solidFill>
              </a:rPr>
              <a:t>The Pipeline processing is a</a:t>
            </a:r>
            <a:r>
              <a:rPr lang="en-US" b="1" baseline="0" dirty="0" smtClean="0">
                <a:solidFill>
                  <a:srgbClr val="000000"/>
                </a:solidFill>
              </a:rPr>
              <a:t> </a:t>
            </a:r>
            <a:r>
              <a:rPr lang="en-US" b="1" dirty="0" smtClean="0">
                <a:solidFill>
                  <a:srgbClr val="000000"/>
                </a:solidFill>
              </a:rPr>
              <a:t>Step-by-step processing </a:t>
            </a:r>
          </a:p>
          <a:p>
            <a:r>
              <a:rPr lang="en-US" sz="1200" kern="1200" dirty="0" smtClean="0">
                <a:solidFill>
                  <a:srgbClr val="000000"/>
                </a:solidFill>
                <a:latin typeface="+mn-lt"/>
                <a:ea typeface="+mn-ea"/>
                <a:cs typeface="+mn-cs"/>
              </a:rPr>
              <a:t>The </a:t>
            </a:r>
            <a:r>
              <a:rPr lang="en-US" sz="1200" b="1" i="1" kern="1200" dirty="0" smtClean="0">
                <a:solidFill>
                  <a:srgbClr val="000000"/>
                </a:solidFill>
                <a:latin typeface="+mn-lt"/>
                <a:ea typeface="+mn-ea"/>
                <a:cs typeface="+mn-cs"/>
              </a:rPr>
              <a:t>pipeline processing</a:t>
            </a:r>
            <a:r>
              <a:rPr lang="en-US" sz="1200" b="1" i="0" kern="1200" dirty="0" smtClean="0">
                <a:solidFill>
                  <a:srgbClr val="000000"/>
                </a:solidFill>
                <a:latin typeface="+mn-lt"/>
                <a:ea typeface="+mn-ea"/>
                <a:cs typeface="+mn-cs"/>
              </a:rPr>
              <a:t> </a:t>
            </a:r>
            <a:r>
              <a:rPr lang="en-US" sz="1200" i="0" kern="1200" dirty="0" smtClean="0">
                <a:solidFill>
                  <a:srgbClr val="000000"/>
                </a:solidFill>
                <a:latin typeface="+mn-lt"/>
                <a:ea typeface="+mn-ea"/>
                <a:cs typeface="+mn-cs"/>
              </a:rPr>
              <a:t>pattern is useful when you want to process data in multiple steps. </a:t>
            </a:r>
            <a:r>
              <a:rPr lang="en-US" sz="1200" kern="1200" dirty="0" smtClean="0">
                <a:solidFill>
                  <a:srgbClr val="000000"/>
                </a:solidFill>
                <a:latin typeface="+mn-lt"/>
                <a:ea typeface="+mn-ea"/>
                <a:cs typeface="+mn-cs"/>
              </a:rPr>
              <a:t>The idea is that inputs are sent to the first agent of the pipeline,</a:t>
            </a:r>
            <a:r>
              <a:rPr lang="en-US" sz="1200" kern="1200" baseline="0" dirty="0" smtClean="0">
                <a:solidFill>
                  <a:srgbClr val="000000"/>
                </a:solidFill>
                <a:latin typeface="+mn-lt"/>
                <a:ea typeface="+mn-ea"/>
                <a:cs typeface="+mn-cs"/>
              </a:rPr>
              <a:t> this </a:t>
            </a:r>
            <a:r>
              <a:rPr lang="en-US" sz="1200" kern="1200" dirty="0" smtClean="0">
                <a:solidFill>
                  <a:srgbClr val="000000"/>
                </a:solidFill>
                <a:latin typeface="+mn-lt"/>
                <a:ea typeface="+mn-ea"/>
                <a:cs typeface="+mn-cs"/>
              </a:rPr>
              <a:t>agent does the first step of the processing and sends the result to the second agent in the pipeline, and so on until a final result is calculated.</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smtClean="0">
                <a:solidFill>
                  <a:srgbClr val="000000"/>
                </a:solidFill>
                <a:effectLst/>
                <a:latin typeface="+mn-lt"/>
                <a:ea typeface="+mn-ea"/>
                <a:cs typeface="+mn-cs"/>
              </a:rPr>
              <a:t>If used correctly then pipeline can increase the overall throughput of a system</a:t>
            </a:r>
            <a:r>
              <a:rPr lang="en-US" sz="1200" kern="1200" dirty="0" smtClean="0">
                <a:solidFill>
                  <a:srgbClr val="000000"/>
                </a:solidFill>
                <a:effectLst/>
                <a:latin typeface="+mn-lt"/>
                <a:ea typeface="+mn-ea"/>
                <a:cs typeface="+mn-cs"/>
              </a:rPr>
              <a:t>,</a:t>
            </a:r>
            <a:r>
              <a:rPr lang="en-US" sz="1200" kern="1200" baseline="0" dirty="0" smtClean="0">
                <a:solidFill>
                  <a:srgbClr val="000000"/>
                </a:solidFill>
                <a:effectLst/>
                <a:latin typeface="+mn-lt"/>
                <a:ea typeface="+mn-ea"/>
                <a:cs typeface="+mn-cs"/>
              </a:rPr>
              <a:t> </a:t>
            </a:r>
            <a:r>
              <a:rPr lang="en-US" sz="1200" kern="1200" dirty="0" smtClean="0">
                <a:solidFill>
                  <a:srgbClr val="000000"/>
                </a:solidFill>
                <a:latin typeface="+mn-lt"/>
                <a:ea typeface="+mn-ea"/>
                <a:cs typeface="+mn-cs"/>
              </a:rPr>
              <a:t>it provides a way to balance the sequential processing…. that</a:t>
            </a:r>
            <a:r>
              <a:rPr lang="en-US" sz="1200" kern="1200" baseline="0" dirty="0" smtClean="0">
                <a:solidFill>
                  <a:srgbClr val="000000"/>
                </a:solidFill>
                <a:latin typeface="+mn-lt"/>
                <a:ea typeface="+mn-ea"/>
                <a:cs typeface="+mn-cs"/>
              </a:rPr>
              <a:t> </a:t>
            </a:r>
            <a:r>
              <a:rPr lang="en-US" sz="1200" kern="1200" dirty="0" smtClean="0">
                <a:solidFill>
                  <a:srgbClr val="000000"/>
                </a:solidFill>
                <a:latin typeface="+mn-lt"/>
                <a:ea typeface="+mn-ea"/>
                <a:cs typeface="+mn-cs"/>
              </a:rPr>
              <a:t>reduce performance and the parallel processing… which may have large overhead. </a:t>
            </a:r>
          </a:p>
        </p:txBody>
      </p:sp>
      <p:sp>
        <p:nvSpPr>
          <p:cNvPr id="4" name="Slide Number Placeholder 3"/>
          <p:cNvSpPr>
            <a:spLocks noGrp="1"/>
          </p:cNvSpPr>
          <p:nvPr>
            <p:ph type="sldNum" sz="quarter" idx="10"/>
          </p:nvPr>
        </p:nvSpPr>
        <p:spPr/>
        <p:txBody>
          <a:bodyPr/>
          <a:lstStyle/>
          <a:p>
            <a:fld id="{CA5D3BF3-D352-46FC-8343-31F56E6730EA}" type="slidenum">
              <a:rPr lang="en-US" smtClean="0"/>
              <a:pPr/>
              <a:t>57</a:t>
            </a:fld>
            <a:endParaRPr lang="en-US"/>
          </a:p>
        </p:txBody>
      </p:sp>
    </p:spTree>
    <p:extLst>
      <p:ext uri="{BB962C8B-B14F-4D97-AF65-F5344CB8AC3E}">
        <p14:creationId xmlns:p14="http://schemas.microsoft.com/office/powerpoint/2010/main" val="288030531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To implement a pipeline</a:t>
            </a:r>
            <a:r>
              <a:rPr lang="en-US" sz="1200" kern="1200" baseline="0" dirty="0" smtClean="0">
                <a:solidFill>
                  <a:schemeClr val="tx1"/>
                </a:solidFill>
                <a:effectLst/>
                <a:latin typeface="+mn-lt"/>
                <a:ea typeface="+mn-ea"/>
                <a:cs typeface="+mn-cs"/>
              </a:rPr>
              <a:t> pattern we</a:t>
            </a:r>
            <a:r>
              <a:rPr lang="en-US" sz="1200" kern="1200" dirty="0" smtClean="0">
                <a:solidFill>
                  <a:schemeClr val="tx1"/>
                </a:solidFill>
                <a:effectLst/>
                <a:latin typeface="+mn-lt"/>
                <a:ea typeface="+mn-ea"/>
                <a:cs typeface="+mn-cs"/>
              </a:rPr>
              <a:t> can leverage the </a:t>
            </a:r>
            <a:r>
              <a:rPr lang="en-US" sz="1200" kern="1200" dirty="0" err="1" smtClean="0">
                <a:solidFill>
                  <a:schemeClr val="tx1"/>
                </a:solidFill>
                <a:effectLst/>
                <a:latin typeface="+mn-lt"/>
                <a:ea typeface="+mn-ea"/>
                <a:cs typeface="+mn-cs"/>
              </a:rPr>
              <a:t>async</a:t>
            </a:r>
            <a:r>
              <a:rPr lang="en-US" sz="1200" kern="1200" dirty="0" smtClean="0">
                <a:solidFill>
                  <a:schemeClr val="tx1"/>
                </a:solidFill>
                <a:effectLst/>
                <a:latin typeface="+mn-lt"/>
                <a:ea typeface="+mn-ea"/>
                <a:cs typeface="+mn-cs"/>
              </a:rPr>
              <a:t> Bounded Queue and think of each step as an independent producer consumer.</a:t>
            </a:r>
          </a:p>
          <a:p>
            <a:r>
              <a:rPr lang="en-US" sz="1200" kern="1200" dirty="0" smtClean="0">
                <a:solidFill>
                  <a:schemeClr val="tx1"/>
                </a:solidFill>
                <a:effectLst/>
                <a:latin typeface="+mn-lt"/>
                <a:ea typeface="+mn-ea"/>
                <a:cs typeface="+mn-cs"/>
              </a:rPr>
              <a:t>In fact </a:t>
            </a:r>
            <a:r>
              <a:rPr lang="en-US" sz="1200" b="1" kern="1200" dirty="0" smtClean="0">
                <a:solidFill>
                  <a:schemeClr val="tx1"/>
                </a:solidFill>
                <a:effectLst/>
                <a:latin typeface="+mn-lt"/>
                <a:ea typeface="+mn-ea"/>
                <a:cs typeface="+mn-cs"/>
              </a:rPr>
              <a:t>each stage is asynchronous and self contained… and is connected to the</a:t>
            </a:r>
            <a:r>
              <a:rPr lang="en-US" sz="1200" b="1" kern="1200" baseline="0" dirty="0" smtClean="0">
                <a:solidFill>
                  <a:schemeClr val="tx1"/>
                </a:solidFill>
                <a:effectLst/>
                <a:latin typeface="+mn-lt"/>
                <a:ea typeface="+mn-ea"/>
                <a:cs typeface="+mn-cs"/>
              </a:rPr>
              <a:t> next </a:t>
            </a:r>
            <a:r>
              <a:rPr lang="en-US" sz="1200" b="1" kern="1200" dirty="0" smtClean="0">
                <a:solidFill>
                  <a:schemeClr val="tx1"/>
                </a:solidFill>
                <a:effectLst/>
                <a:latin typeface="+mn-lt"/>
                <a:ea typeface="+mn-ea"/>
                <a:cs typeface="+mn-cs"/>
              </a:rPr>
              <a:t>stage</a:t>
            </a:r>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The reason to use the a bounded blocking queue is to limit the amount of payloads that are waiting to be processed</a:t>
            </a:r>
          </a:p>
          <a:p>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CA5D3BF3-D352-46FC-8343-31F56E6730EA}" type="slidenum">
              <a:rPr lang="en-US" smtClean="0"/>
              <a:pPr/>
              <a:t>58</a:t>
            </a:fld>
            <a:endParaRPr lang="en-US"/>
          </a:p>
        </p:txBody>
      </p:sp>
    </p:spTree>
    <p:extLst>
      <p:ext uri="{BB962C8B-B14F-4D97-AF65-F5344CB8AC3E}">
        <p14:creationId xmlns:p14="http://schemas.microsoft.com/office/powerpoint/2010/main" val="261289151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smtClean="0">
                <a:solidFill>
                  <a:schemeClr val="tx1"/>
                </a:solidFill>
                <a:effectLst/>
                <a:latin typeface="+mn-lt"/>
                <a:ea typeface="+mn-ea"/>
                <a:cs typeface="+mn-cs"/>
              </a:rPr>
              <a:t>Of</a:t>
            </a:r>
            <a:r>
              <a:rPr lang="en-US" sz="1200" b="0" kern="1200" baseline="0" dirty="0" smtClean="0">
                <a:solidFill>
                  <a:schemeClr val="tx1"/>
                </a:solidFill>
                <a:effectLst/>
                <a:latin typeface="+mn-lt"/>
                <a:ea typeface="+mn-ea"/>
                <a:cs typeface="+mn-cs"/>
              </a:rPr>
              <a:t> course, I could not forget about the Map Reduce… we are in Silicon Valley after all, </a:t>
            </a:r>
          </a:p>
          <a:p>
            <a:r>
              <a:rPr lang="en-US" sz="1200" b="0" kern="1200" baseline="0" dirty="0" smtClean="0">
                <a:solidFill>
                  <a:schemeClr val="tx1"/>
                </a:solidFill>
                <a:effectLst/>
                <a:latin typeface="+mn-lt"/>
                <a:ea typeface="+mn-ea"/>
                <a:cs typeface="+mn-cs"/>
              </a:rPr>
              <a:t>This is j</a:t>
            </a:r>
            <a:r>
              <a:rPr lang="en-US" sz="1200" b="0" kern="1200" dirty="0" smtClean="0">
                <a:solidFill>
                  <a:schemeClr val="tx1"/>
                </a:solidFill>
                <a:effectLst/>
                <a:latin typeface="+mn-lt"/>
                <a:ea typeface="+mn-ea"/>
                <a:cs typeface="+mn-cs"/>
              </a:rPr>
              <a:t>ust some </a:t>
            </a:r>
            <a:r>
              <a:rPr lang="en-US" sz="1200" b="0" kern="1200" dirty="0" err="1" smtClean="0">
                <a:solidFill>
                  <a:schemeClr val="tx1"/>
                </a:solidFill>
                <a:effectLst/>
                <a:latin typeface="+mn-lt"/>
                <a:ea typeface="+mn-ea"/>
                <a:cs typeface="+mn-cs"/>
              </a:rPr>
              <a:t>wikipedia</a:t>
            </a:r>
            <a:r>
              <a:rPr lang="en-US" sz="1200" b="0" kern="1200" dirty="0" smtClean="0">
                <a:solidFill>
                  <a:schemeClr val="tx1"/>
                </a:solidFill>
                <a:effectLst/>
                <a:latin typeface="+mn-lt"/>
                <a:ea typeface="+mn-ea"/>
                <a:cs typeface="+mn-cs"/>
              </a:rPr>
              <a:t> terminologies</a:t>
            </a:r>
          </a:p>
          <a:p>
            <a:endParaRPr lang="en-US" sz="1200" b="0" kern="1200" dirty="0" smtClean="0">
              <a:solidFill>
                <a:schemeClr val="tx1"/>
              </a:solidFill>
              <a:effectLst/>
              <a:latin typeface="+mn-lt"/>
              <a:ea typeface="+mn-ea"/>
              <a:cs typeface="+mn-cs"/>
            </a:endParaRPr>
          </a:p>
          <a:p>
            <a:endParaRPr lang="en-US" sz="1200" b="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A5D3BF3-D352-46FC-8343-31F56E6730EA}" type="slidenum">
              <a:rPr lang="en-US" smtClean="0"/>
              <a:pPr/>
              <a:t>59</a:t>
            </a:fld>
            <a:endParaRPr lang="en-US"/>
          </a:p>
        </p:txBody>
      </p:sp>
    </p:spTree>
    <p:extLst>
      <p:ext uri="{BB962C8B-B14F-4D97-AF65-F5344CB8AC3E}">
        <p14:creationId xmlns:p14="http://schemas.microsoft.com/office/powerpoint/2010/main" val="28260218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fontScale="92500" lnSpcReduction="10000"/>
          </a:bodyPr>
          <a:lstStyle>
            <a:extLst/>
          </a:lstStyle>
          <a:p>
            <a:pPr marL="0" lvl="0" indent="-182880"/>
            <a:r>
              <a:rPr lang="en-US" sz="1200" b="0" dirty="0" smtClean="0">
                <a:solidFill>
                  <a:srgbClr val="000000"/>
                </a:solidFill>
              </a:rPr>
              <a:t>I</a:t>
            </a:r>
            <a:r>
              <a:rPr lang="en-US" sz="1200" b="0" baseline="0" dirty="0" smtClean="0">
                <a:solidFill>
                  <a:srgbClr val="000000"/>
                </a:solidFill>
              </a:rPr>
              <a:t> have this slide only because I want to clarify some common terminologies that sometimes are confusing before to </a:t>
            </a:r>
            <a:r>
              <a:rPr lang="en-US" sz="1200" b="0" baseline="0" dirty="0" err="1" smtClean="0">
                <a:solidFill>
                  <a:srgbClr val="000000"/>
                </a:solidFill>
              </a:rPr>
              <a:t>procede</a:t>
            </a:r>
            <a:endParaRPr lang="en-US" sz="1200" b="0" baseline="0" dirty="0" smtClean="0">
              <a:solidFill>
                <a:srgbClr val="000000"/>
              </a:solidFill>
            </a:endParaRPr>
          </a:p>
          <a:p>
            <a:pPr marL="0" lvl="0" indent="-182880"/>
            <a:r>
              <a:rPr lang="en-US" sz="1200" b="0" dirty="0" smtClean="0">
                <a:solidFill>
                  <a:srgbClr val="000000"/>
                </a:solidFill>
              </a:rPr>
              <a:t>Who can tell</a:t>
            </a:r>
            <a:r>
              <a:rPr lang="en-US" sz="1200" b="0" baseline="0" dirty="0" smtClean="0">
                <a:solidFill>
                  <a:srgbClr val="000000"/>
                </a:solidFill>
              </a:rPr>
              <a:t> me the different between parallel and concurrent?</a:t>
            </a:r>
            <a:endParaRPr lang="en-US" sz="1200" b="0" dirty="0" smtClean="0">
              <a:solidFill>
                <a:srgbClr val="000000"/>
              </a:solidFill>
            </a:endParaRPr>
          </a:p>
          <a:p>
            <a:pPr marL="0" lvl="0" indent="-182880"/>
            <a:endParaRPr lang="en-US" sz="1200" b="1" dirty="0" smtClean="0">
              <a:solidFill>
                <a:srgbClr val="000000"/>
              </a:solidFill>
            </a:endParaRPr>
          </a:p>
          <a:p>
            <a:pPr marL="0" lvl="0" indent="-182880"/>
            <a:r>
              <a:rPr lang="en-US" sz="1200" b="1" dirty="0" smtClean="0">
                <a:solidFill>
                  <a:srgbClr val="000000"/>
                </a:solidFill>
              </a:rPr>
              <a:t>Processes: </a:t>
            </a:r>
            <a:r>
              <a:rPr lang="en-US" sz="1200" dirty="0" smtClean="0">
                <a:solidFill>
                  <a:srgbClr val="000000"/>
                </a:solidFill>
              </a:rPr>
              <a:t>standard operating system (OS) processes. Each instance of the .NET CLR runs in its own process, processes are typically independent.</a:t>
            </a:r>
          </a:p>
          <a:p>
            <a:pPr marL="274320" lvl="1"/>
            <a:endParaRPr lang="en-US" sz="1200" b="1" dirty="0" smtClean="0">
              <a:solidFill>
                <a:srgbClr val="000000"/>
              </a:solidFill>
            </a:endParaRPr>
          </a:p>
          <a:p>
            <a:pPr marL="0" lvl="0" indent="-182880"/>
            <a:r>
              <a:rPr lang="en-US" sz="1200" b="1" dirty="0" smtClean="0">
                <a:solidFill>
                  <a:srgbClr val="000000"/>
                </a:solidFill>
              </a:rPr>
              <a:t>Threads: </a:t>
            </a:r>
            <a:r>
              <a:rPr lang="en-US" sz="1200" dirty="0" smtClean="0">
                <a:solidFill>
                  <a:srgbClr val="000000"/>
                </a:solidFill>
              </a:rPr>
              <a:t>is the smallest sequence of programmed instructions that can be managed independently by the OS. Each .NET process has many threads running within the one process and sharing the same heap</a:t>
            </a:r>
          </a:p>
          <a:p>
            <a:endParaRPr lang="en-US" sz="1200" kern="1200" dirty="0" smtClean="0">
              <a:solidFill>
                <a:srgbClr val="000000"/>
              </a:solidFill>
              <a:latin typeface="+mn-lt"/>
              <a:ea typeface="+mn-ea"/>
              <a:cs typeface="+mn-cs"/>
            </a:endParaRPr>
          </a:p>
          <a:p>
            <a:r>
              <a:rPr lang="en-US" sz="1200" b="1" kern="1200" dirty="0" smtClean="0">
                <a:solidFill>
                  <a:srgbClr val="000000"/>
                </a:solidFill>
                <a:effectLst/>
                <a:latin typeface="+mn-lt"/>
                <a:ea typeface="+mn-ea"/>
                <a:cs typeface="+mn-cs"/>
              </a:rPr>
              <a:t>Asynchronous programming aims to separate processing and reduce blocking so that longer-running tasks don’t prevent the system from completing other tasks within the same process. By contrast, parallel processing aims to improve performance by partitioning work into chunks that can be distributed across processors and operated against independently.</a:t>
            </a:r>
            <a:r>
              <a:rPr lang="en-US" sz="1200" dirty="0" smtClean="0">
                <a:solidFill>
                  <a:srgbClr val="000000"/>
                </a:solidFill>
                <a:effectLst/>
              </a:rPr>
              <a:t> </a:t>
            </a:r>
            <a:endParaRPr lang="en-US" sz="1200" kern="1200" dirty="0" smtClean="0">
              <a:solidFill>
                <a:srgbClr val="000000"/>
              </a:solidFill>
              <a:latin typeface="+mn-lt"/>
              <a:ea typeface="+mn-ea"/>
              <a:cs typeface="+mn-cs"/>
            </a:endParaRPr>
          </a:p>
          <a:p>
            <a:r>
              <a:rPr lang="en-US" sz="1200" b="1" kern="1200" dirty="0" smtClean="0">
                <a:solidFill>
                  <a:srgbClr val="000000"/>
                </a:solidFill>
                <a:effectLst/>
                <a:latin typeface="+mn-lt"/>
                <a:ea typeface="+mn-ea"/>
                <a:cs typeface="+mn-cs"/>
              </a:rPr>
              <a:t>Data parallelism. Involves performing a specific action against each value in a sequence by distributing the work effectively across available processing resources. Under the data parallelism model, you specify a sequence along with an action and the TPL determines how to partition the data and distributes the work accordingly</a:t>
            </a:r>
            <a:r>
              <a:rPr lang="en-US" sz="1200" dirty="0" smtClean="0">
                <a:solidFill>
                  <a:srgbClr val="000000"/>
                </a:solidFill>
                <a:effectLst/>
              </a:rPr>
              <a:t> </a:t>
            </a:r>
          </a:p>
          <a:p>
            <a:endParaRPr lang="en-US" sz="1200" kern="1200" dirty="0" smtClean="0">
              <a:solidFill>
                <a:srgbClr val="000000"/>
              </a:solidFill>
              <a:latin typeface="+mn-lt"/>
              <a:ea typeface="+mn-ea"/>
              <a:cs typeface="+mn-cs"/>
            </a:endParaRPr>
          </a:p>
          <a:p>
            <a:r>
              <a:rPr lang="en-US" sz="1200" kern="1200" dirty="0" smtClean="0">
                <a:solidFill>
                  <a:srgbClr val="000000"/>
                </a:solidFill>
                <a:latin typeface="+mn-lt"/>
                <a:ea typeface="+mn-ea"/>
                <a:cs typeface="+mn-cs"/>
              </a:rPr>
              <a:t>Threads are execution paths of the same process, and the heap actually belongs to the process (and as a result shared by the threads). Each threads just needs its own stack to function as a separate unit of work</a:t>
            </a:r>
          </a:p>
          <a:p>
            <a:pPr marL="0" marR="0" lvl="1" indent="0" algn="l" defTabSz="914400" rtl="0" eaLnBrk="1" fontAlgn="auto" latinLnBrk="0" hangingPunct="1">
              <a:lnSpc>
                <a:spcPct val="100000"/>
              </a:lnSpc>
              <a:spcBef>
                <a:spcPts val="0"/>
              </a:spcBef>
              <a:spcAft>
                <a:spcPts val="0"/>
              </a:spcAft>
              <a:buClrTx/>
              <a:buSzTx/>
              <a:buFontTx/>
              <a:buNone/>
              <a:tabLst/>
              <a:defRPr/>
            </a:pPr>
            <a:r>
              <a:rPr lang="en-US" sz="1200" dirty="0" smtClean="0">
                <a:solidFill>
                  <a:srgbClr val="000000"/>
                </a:solidFill>
              </a:rPr>
              <a:t>. A thread can execute any part of the process code, including parts currently being executed by another thread.</a:t>
            </a:r>
          </a:p>
          <a:p>
            <a:endParaRPr lang="en-US" sz="1200" dirty="0">
              <a:solidFill>
                <a:srgbClr val="000000"/>
              </a:solidFill>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6</a:t>
            </a:fld>
            <a:endParaRPr lang="en-US"/>
          </a:p>
        </p:txBody>
      </p:sp>
    </p:spTree>
    <p:extLst>
      <p:ext uri="{BB962C8B-B14F-4D97-AF65-F5344CB8AC3E}">
        <p14:creationId xmlns:p14="http://schemas.microsoft.com/office/powerpoint/2010/main" val="401670804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fontScale="92500"/>
          </a:bodyPr>
          <a:lstStyle>
            <a:extLst/>
          </a:lstStyle>
          <a:p>
            <a:r>
              <a:rPr lang="en-US" sz="1200" b="1" kern="1200" dirty="0" err="1" smtClean="0">
                <a:solidFill>
                  <a:schemeClr val="tx1"/>
                </a:solidFill>
                <a:effectLst/>
                <a:latin typeface="+mn-lt"/>
                <a:ea typeface="+mn-ea"/>
                <a:cs typeface="+mn-cs"/>
              </a:rPr>
              <a:t>MapReduce</a:t>
            </a:r>
            <a:r>
              <a:rPr lang="en-US" sz="1200" kern="1200" dirty="0" smtClean="0">
                <a:solidFill>
                  <a:schemeClr val="tx1"/>
                </a:solidFill>
                <a:effectLst/>
                <a:latin typeface="+mn-lt"/>
                <a:ea typeface="+mn-ea"/>
                <a:cs typeface="+mn-cs"/>
              </a:rPr>
              <a:t> is a </a:t>
            </a:r>
            <a:r>
              <a:rPr lang="en-US" sz="1200" u="none" strike="noStrike" kern="1200" dirty="0" smtClean="0">
                <a:solidFill>
                  <a:schemeClr val="tx1"/>
                </a:solidFill>
                <a:effectLst/>
                <a:latin typeface="+mn-lt"/>
                <a:ea typeface="+mn-ea"/>
                <a:cs typeface="+mn-cs"/>
                <a:hlinkClick r:id="rId3"/>
              </a:rPr>
              <a:t>programming model</a:t>
            </a:r>
            <a:r>
              <a:rPr lang="en-US" sz="1200" kern="1200" dirty="0" smtClean="0">
                <a:solidFill>
                  <a:schemeClr val="tx1"/>
                </a:solidFill>
                <a:effectLst/>
                <a:latin typeface="+mn-lt"/>
                <a:ea typeface="+mn-ea"/>
                <a:cs typeface="+mn-cs"/>
              </a:rPr>
              <a:t> to process and generate large data sets with a </a:t>
            </a:r>
            <a:r>
              <a:rPr lang="en-US" sz="1200" u="none" strike="noStrike" kern="1200" dirty="0" smtClean="0">
                <a:solidFill>
                  <a:schemeClr val="tx1"/>
                </a:solidFill>
                <a:effectLst/>
                <a:latin typeface="+mn-lt"/>
                <a:ea typeface="+mn-ea"/>
                <a:cs typeface="+mn-cs"/>
                <a:hlinkClick r:id="rId4"/>
              </a:rPr>
              <a:t>parallel</a:t>
            </a:r>
            <a:r>
              <a:rPr lang="en-US" sz="1200" u="none" strike="noStrike" kern="1200" dirty="0" smtClean="0">
                <a:solidFill>
                  <a:schemeClr val="tx1"/>
                </a:solidFill>
                <a:effectLst/>
                <a:latin typeface="+mn-lt"/>
                <a:ea typeface="+mn-ea"/>
                <a:cs typeface="+mn-cs"/>
              </a:rPr>
              <a:t> and</a:t>
            </a:r>
            <a:r>
              <a:rPr lang="en-US" sz="1200" kern="1200" dirty="0" smtClean="0">
                <a:solidFill>
                  <a:schemeClr val="tx1"/>
                </a:solidFill>
                <a:effectLst/>
                <a:latin typeface="+mn-lt"/>
                <a:ea typeface="+mn-ea"/>
                <a:cs typeface="+mn-cs"/>
              </a:rPr>
              <a:t> </a:t>
            </a:r>
            <a:r>
              <a:rPr lang="en-US" sz="1200" u="none" strike="noStrike" kern="1200" dirty="0" smtClean="0">
                <a:solidFill>
                  <a:schemeClr val="tx1"/>
                </a:solidFill>
                <a:effectLst/>
                <a:latin typeface="+mn-lt"/>
                <a:ea typeface="+mn-ea"/>
                <a:cs typeface="+mn-cs"/>
                <a:hlinkClick r:id="rId5"/>
              </a:rPr>
              <a:t>distributed</a:t>
            </a:r>
            <a:r>
              <a:rPr lang="en-US" sz="1200" kern="1200" dirty="0" smtClean="0">
                <a:solidFill>
                  <a:schemeClr val="tx1"/>
                </a:solidFill>
                <a:effectLst/>
                <a:latin typeface="+mn-lt"/>
                <a:ea typeface="+mn-ea"/>
                <a:cs typeface="+mn-cs"/>
              </a:rPr>
              <a:t> algorithm.</a:t>
            </a:r>
          </a:p>
          <a:p>
            <a:r>
              <a:rPr lang="en-US" sz="1200" b="1" kern="1200" dirty="0" err="1" smtClean="0">
                <a:solidFill>
                  <a:schemeClr val="tx1"/>
                </a:solidFill>
                <a:effectLst/>
                <a:latin typeface="+mn-lt"/>
                <a:ea typeface="+mn-ea"/>
                <a:cs typeface="+mn-cs"/>
              </a:rPr>
              <a:t>MapReduce</a:t>
            </a:r>
            <a:r>
              <a:rPr lang="en-US" sz="1200" kern="1200" dirty="0" smtClean="0">
                <a:solidFill>
                  <a:schemeClr val="tx1"/>
                </a:solidFill>
                <a:effectLst/>
                <a:latin typeface="+mn-lt"/>
                <a:ea typeface="+mn-ea"/>
                <a:cs typeface="+mn-cs"/>
              </a:rPr>
              <a:t> is a model derived from functional programming, I believe Lisp, that uses concepts known as the name suggests</a:t>
            </a:r>
            <a:r>
              <a:rPr lang="en-US" sz="1200" kern="1200" baseline="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map</a:t>
            </a:r>
            <a:r>
              <a:rPr lang="en-US" sz="1200" kern="1200" dirty="0" smtClean="0">
                <a:solidFill>
                  <a:schemeClr val="tx1"/>
                </a:solidFill>
                <a:effectLst/>
                <a:latin typeface="+mn-lt"/>
                <a:ea typeface="+mn-ea"/>
                <a:cs typeface="+mn-cs"/>
              </a:rPr>
              <a:t> and </a:t>
            </a:r>
            <a:r>
              <a:rPr lang="en-US" sz="1200" b="1" kern="1200" dirty="0" smtClean="0">
                <a:solidFill>
                  <a:schemeClr val="tx1"/>
                </a:solidFill>
                <a:effectLst/>
                <a:latin typeface="+mn-lt"/>
                <a:ea typeface="+mn-ea"/>
                <a:cs typeface="+mn-cs"/>
              </a:rPr>
              <a:t>reduce </a:t>
            </a:r>
            <a:r>
              <a:rPr lang="en-US" sz="1200" b="1" kern="1200" dirty="0" err="1" smtClean="0">
                <a:solidFill>
                  <a:schemeClr val="tx1"/>
                </a:solidFill>
                <a:effectLst/>
                <a:latin typeface="+mn-lt"/>
                <a:ea typeface="+mn-ea"/>
                <a:cs typeface="+mn-cs"/>
              </a:rPr>
              <a:t>combinators</a:t>
            </a:r>
            <a:endParaRPr lang="en-US" sz="1200" b="1"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dirty="0" smtClean="0">
                <a:solidFill>
                  <a:schemeClr val="tx1"/>
                </a:solidFill>
                <a:effectLst/>
                <a:latin typeface="+mn-lt"/>
                <a:ea typeface="+mn-ea"/>
                <a:cs typeface="+mn-cs"/>
              </a:rPr>
              <a:t>The map starts at the master node, which takes and divides the input it into smaller inputs</a:t>
            </a:r>
            <a:r>
              <a:rPr lang="en-US" sz="1200" b="0" kern="1200" baseline="0" dirty="0" smtClean="0">
                <a:solidFill>
                  <a:schemeClr val="tx1"/>
                </a:solidFill>
                <a:effectLst/>
                <a:latin typeface="+mn-lt"/>
                <a:ea typeface="+mn-ea"/>
                <a:cs typeface="+mn-cs"/>
              </a:rPr>
              <a:t> and </a:t>
            </a:r>
            <a:r>
              <a:rPr lang="en-US" sz="1200" b="0" kern="1200" dirty="0" smtClean="0">
                <a:solidFill>
                  <a:schemeClr val="tx1"/>
                </a:solidFill>
                <a:effectLst/>
                <a:latin typeface="+mn-lt"/>
                <a:ea typeface="+mn-ea"/>
                <a:cs typeface="+mn-cs"/>
              </a:rPr>
              <a:t>then distributes these smaller entities to other worker nodes for the rest of the process.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dirty="0" smtClean="0">
                <a:solidFill>
                  <a:schemeClr val="tx1"/>
                </a:solidFill>
                <a:effectLst/>
                <a:latin typeface="+mn-lt"/>
                <a:ea typeface="+mn-ea"/>
                <a:cs typeface="+mn-cs"/>
              </a:rPr>
              <a:t>The worker nodes could further divide the problem and pass down the data to other worker nodes, thus creating a multilevel tree.</a:t>
            </a:r>
          </a:p>
          <a:p>
            <a:endParaRPr lang="en-US" sz="1200" kern="1200" dirty="0" smtClean="0">
              <a:solidFill>
                <a:schemeClr val="tx1"/>
              </a:solidFill>
              <a:effectLst/>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60</a:t>
            </a:fld>
            <a:endParaRPr lang="en-US"/>
          </a:p>
        </p:txBody>
      </p:sp>
    </p:spTree>
    <p:extLst>
      <p:ext uri="{BB962C8B-B14F-4D97-AF65-F5344CB8AC3E}">
        <p14:creationId xmlns:p14="http://schemas.microsoft.com/office/powerpoint/2010/main" val="316381355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r>
              <a:rPr lang="en-US" sz="1200" kern="1200" dirty="0" smtClean="0">
                <a:solidFill>
                  <a:schemeClr val="tx1"/>
                </a:solidFill>
                <a:latin typeface="+mn-lt"/>
                <a:ea typeface="+mn-ea"/>
                <a:cs typeface="+mn-cs"/>
              </a:rPr>
              <a:t>The function looks rather complex, but once you understand what is going on, it should become quite clear.</a:t>
            </a:r>
          </a:p>
          <a:p>
            <a:endParaRPr lang="en-US" sz="1200" kern="1200" dirty="0" smtClean="0">
              <a:solidFill>
                <a:schemeClr val="tx1"/>
              </a:solidFill>
              <a:latin typeface="+mn-lt"/>
              <a:ea typeface="+mn-ea"/>
              <a:cs typeface="+mn-cs"/>
            </a:endParaRPr>
          </a:p>
          <a:p>
            <a:r>
              <a:rPr lang="en-US" sz="1200" u="none" kern="1200" dirty="0" err="1" smtClean="0">
                <a:solidFill>
                  <a:schemeClr val="tx1"/>
                </a:solidFill>
                <a:latin typeface="+mn-lt"/>
                <a:ea typeface="+mn-ea"/>
                <a:cs typeface="+mn-cs"/>
              </a:rPr>
              <a:t>mapReduce</a:t>
            </a:r>
            <a:r>
              <a:rPr lang="en-US" sz="1200" u="none" kern="1200" dirty="0" smtClean="0">
                <a:solidFill>
                  <a:schemeClr val="tx1"/>
                </a:solidFill>
                <a:latin typeface="+mn-lt"/>
                <a:ea typeface="+mn-ea"/>
                <a:cs typeface="+mn-cs"/>
              </a:rPr>
              <a:t> takes seven parameters:</a:t>
            </a:r>
          </a:p>
          <a:p>
            <a:r>
              <a:rPr lang="en-US" sz="1200" u="none" kern="1200" dirty="0" smtClean="0">
                <a:solidFill>
                  <a:schemeClr val="tx1"/>
                </a:solidFill>
                <a:latin typeface="+mn-lt"/>
                <a:ea typeface="+mn-ea"/>
                <a:cs typeface="+mn-cs"/>
              </a:rPr>
              <a:t>- </a:t>
            </a:r>
            <a:r>
              <a:rPr lang="en-US" sz="1200" b="1" u="none" kern="1200" dirty="0" smtClean="0">
                <a:solidFill>
                  <a:schemeClr val="tx1"/>
                </a:solidFill>
                <a:latin typeface="+mn-lt"/>
                <a:ea typeface="+mn-ea"/>
                <a:cs typeface="+mn-cs"/>
              </a:rPr>
              <a:t>inputs</a:t>
            </a:r>
            <a:r>
              <a:rPr lang="en-US" sz="1200" u="none" kern="1200" dirty="0" smtClean="0">
                <a:solidFill>
                  <a:schemeClr val="tx1"/>
                </a:solidFill>
                <a:latin typeface="+mn-lt"/>
                <a:ea typeface="+mn-ea"/>
                <a:cs typeface="+mn-cs"/>
              </a:rPr>
              <a:t>: a sequence of input key/value pairs.</a:t>
            </a:r>
          </a:p>
          <a:p>
            <a:pPr marL="0" indent="0">
              <a:buFontTx/>
              <a:buNone/>
            </a:pPr>
            <a:r>
              <a:rPr lang="en-US" sz="1200" u="none" kern="1200" dirty="0" smtClean="0">
                <a:solidFill>
                  <a:schemeClr val="tx1"/>
                </a:solidFill>
                <a:latin typeface="+mn-lt"/>
                <a:ea typeface="+mn-ea"/>
                <a:cs typeface="+mn-cs"/>
              </a:rPr>
              <a:t>- </a:t>
            </a:r>
            <a:r>
              <a:rPr lang="en-US" sz="1200" b="1" u="none" kern="1200" dirty="0" smtClean="0">
                <a:solidFill>
                  <a:schemeClr val="tx1"/>
                </a:solidFill>
                <a:latin typeface="+mn-lt"/>
                <a:ea typeface="+mn-ea"/>
                <a:cs typeface="+mn-cs"/>
              </a:rPr>
              <a:t>map</a:t>
            </a:r>
            <a:r>
              <a:rPr lang="en-US" sz="1200" u="none" kern="1200" dirty="0" smtClean="0">
                <a:solidFill>
                  <a:schemeClr val="tx1"/>
                </a:solidFill>
                <a:latin typeface="+mn-lt"/>
                <a:ea typeface="+mn-ea"/>
                <a:cs typeface="+mn-cs"/>
              </a:rPr>
              <a:t>: this function operates on each input key/value pair. It  returns a sequence of output key/value pairs. </a:t>
            </a:r>
          </a:p>
          <a:p>
            <a:pPr marL="0" indent="0">
              <a:buFontTx/>
              <a:buNone/>
            </a:pPr>
            <a:r>
              <a:rPr lang="en-US" sz="1200" u="none" kern="1200" dirty="0" smtClean="0">
                <a:solidFill>
                  <a:schemeClr val="tx1"/>
                </a:solidFill>
                <a:latin typeface="+mn-lt"/>
                <a:ea typeface="+mn-ea"/>
                <a:cs typeface="+mn-cs"/>
              </a:rPr>
              <a:t>- </a:t>
            </a:r>
            <a:r>
              <a:rPr lang="en-US" sz="1200" b="1" u="none" kern="1200" dirty="0" smtClean="0">
                <a:solidFill>
                  <a:schemeClr val="tx1"/>
                </a:solidFill>
                <a:latin typeface="+mn-lt"/>
                <a:ea typeface="+mn-ea"/>
                <a:cs typeface="+mn-cs"/>
              </a:rPr>
              <a:t>reduce</a:t>
            </a:r>
            <a:r>
              <a:rPr lang="en-US" sz="1200" u="none" kern="1200" dirty="0" smtClean="0">
                <a:solidFill>
                  <a:schemeClr val="tx1"/>
                </a:solidFill>
                <a:latin typeface="+mn-lt"/>
                <a:ea typeface="+mn-ea"/>
                <a:cs typeface="+mn-cs"/>
              </a:rPr>
              <a:t>: this function operates on an output key and all the values associated it. </a:t>
            </a:r>
          </a:p>
          <a:p>
            <a:r>
              <a:rPr lang="en-US" sz="1200" u="none" kern="1200" dirty="0" smtClean="0">
                <a:solidFill>
                  <a:schemeClr val="tx1"/>
                </a:solidFill>
                <a:latin typeface="+mn-lt"/>
                <a:ea typeface="+mn-ea"/>
                <a:cs typeface="+mn-cs"/>
              </a:rPr>
              <a:t>- </a:t>
            </a:r>
            <a:r>
              <a:rPr lang="en-US" sz="1200" b="1" u="none" kern="1200" dirty="0" err="1" smtClean="0">
                <a:solidFill>
                  <a:schemeClr val="tx1"/>
                </a:solidFill>
                <a:latin typeface="+mn-lt"/>
                <a:ea typeface="+mn-ea"/>
                <a:cs typeface="+mn-cs"/>
              </a:rPr>
              <a:t>ouputAgent</a:t>
            </a:r>
            <a:r>
              <a:rPr lang="en-US" sz="1200" u="none" kern="1200" dirty="0" smtClean="0">
                <a:solidFill>
                  <a:schemeClr val="tx1"/>
                </a:solidFill>
                <a:latin typeface="+mn-lt"/>
                <a:ea typeface="+mn-ea"/>
                <a:cs typeface="+mn-cs"/>
              </a:rPr>
              <a:t>: this is the agent that gets notified every time a new output key has been reduced </a:t>
            </a:r>
          </a:p>
          <a:p>
            <a:r>
              <a:rPr lang="en-US" sz="1200" u="none" kern="1200" dirty="0" smtClean="0">
                <a:solidFill>
                  <a:schemeClr val="tx1"/>
                </a:solidFill>
                <a:latin typeface="+mn-lt"/>
                <a:ea typeface="+mn-ea"/>
                <a:cs typeface="+mn-cs"/>
              </a:rPr>
              <a:t>- </a:t>
            </a:r>
            <a:r>
              <a:rPr lang="en-US" sz="1200" b="1" u="none" kern="1200" dirty="0" smtClean="0">
                <a:solidFill>
                  <a:schemeClr val="tx1"/>
                </a:solidFill>
                <a:latin typeface="+mn-lt"/>
                <a:ea typeface="+mn-ea"/>
                <a:cs typeface="+mn-cs"/>
              </a:rPr>
              <a:t>M</a:t>
            </a:r>
            <a:r>
              <a:rPr lang="en-US" sz="1200" u="none" kern="1200" dirty="0" smtClean="0">
                <a:solidFill>
                  <a:schemeClr val="tx1"/>
                </a:solidFill>
                <a:latin typeface="+mn-lt"/>
                <a:ea typeface="+mn-ea"/>
                <a:cs typeface="+mn-cs"/>
              </a:rPr>
              <a:t>: how many map agents to instantiate</a:t>
            </a:r>
          </a:p>
          <a:p>
            <a:pPr marL="0" indent="0">
              <a:buFontTx/>
              <a:buNone/>
            </a:pPr>
            <a:r>
              <a:rPr lang="en-US" sz="1200" u="none" kern="1200" dirty="0" smtClean="0">
                <a:solidFill>
                  <a:schemeClr val="tx1"/>
                </a:solidFill>
                <a:latin typeface="+mn-lt"/>
                <a:ea typeface="+mn-ea"/>
                <a:cs typeface="+mn-cs"/>
              </a:rPr>
              <a:t>- </a:t>
            </a:r>
            <a:r>
              <a:rPr lang="en-US" sz="1200" b="1" u="none" kern="1200" dirty="0" smtClean="0">
                <a:solidFill>
                  <a:schemeClr val="tx1"/>
                </a:solidFill>
                <a:latin typeface="+mn-lt"/>
                <a:ea typeface="+mn-ea"/>
                <a:cs typeface="+mn-cs"/>
              </a:rPr>
              <a:t>R</a:t>
            </a:r>
            <a:r>
              <a:rPr lang="en-US" sz="1200" u="none" kern="1200" dirty="0" smtClean="0">
                <a:solidFill>
                  <a:schemeClr val="tx1"/>
                </a:solidFill>
                <a:latin typeface="+mn-lt"/>
                <a:ea typeface="+mn-ea"/>
                <a:cs typeface="+mn-cs"/>
              </a:rPr>
              <a:t>: how many reduce agents to instantiate</a:t>
            </a:r>
          </a:p>
          <a:p>
            <a:pPr marL="0" indent="0">
              <a:buFontTx/>
              <a:buNone/>
            </a:pPr>
            <a:r>
              <a:rPr lang="en-US" sz="1200" u="none" kern="1200" dirty="0" smtClean="0">
                <a:solidFill>
                  <a:schemeClr val="tx1"/>
                </a:solidFill>
                <a:latin typeface="+mn-lt"/>
                <a:ea typeface="+mn-ea"/>
                <a:cs typeface="+mn-cs"/>
              </a:rPr>
              <a:t>-</a:t>
            </a:r>
            <a:r>
              <a:rPr lang="en-US" sz="1200" u="none" kern="1200" baseline="0" dirty="0" smtClean="0">
                <a:solidFill>
                  <a:schemeClr val="tx1"/>
                </a:solidFill>
                <a:latin typeface="+mn-lt"/>
                <a:ea typeface="+mn-ea"/>
                <a:cs typeface="+mn-cs"/>
              </a:rPr>
              <a:t> </a:t>
            </a:r>
            <a:r>
              <a:rPr lang="en-US" sz="1200" b="1" u="none" kern="1200" dirty="0" err="1" smtClean="0">
                <a:solidFill>
                  <a:schemeClr val="tx1"/>
                </a:solidFill>
                <a:latin typeface="+mn-lt"/>
                <a:ea typeface="+mn-ea"/>
                <a:cs typeface="+mn-cs"/>
              </a:rPr>
              <a:t>partitionF</a:t>
            </a:r>
            <a:r>
              <a:rPr lang="en-US" sz="1200" u="none" kern="1200" dirty="0" smtClean="0">
                <a:solidFill>
                  <a:schemeClr val="tx1"/>
                </a:solidFill>
                <a:latin typeface="+mn-lt"/>
                <a:ea typeface="+mn-ea"/>
                <a:cs typeface="+mn-cs"/>
              </a:rPr>
              <a:t>: the partition function used to choose which of the reducers is associated with a key</a:t>
            </a:r>
            <a:endParaRPr lang="en-US" sz="1200" u="none" kern="1200" dirty="0" smtClean="0">
              <a:solidFill>
                <a:schemeClr val="tx1"/>
              </a:solidFill>
              <a:effectLst/>
              <a:latin typeface="+mn-lt"/>
              <a:ea typeface="+mn-ea"/>
              <a:cs typeface="+mn-cs"/>
            </a:endParaRP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let </a:t>
            </a:r>
            <a:r>
              <a:rPr lang="en-US" sz="1200" kern="1200" dirty="0" err="1" smtClean="0">
                <a:solidFill>
                  <a:schemeClr val="tx1"/>
                </a:solidFill>
                <a:latin typeface="+mn-lt"/>
                <a:ea typeface="+mn-ea"/>
                <a:cs typeface="+mn-cs"/>
              </a:rPr>
              <a:t>partitionF</a:t>
            </a:r>
            <a:r>
              <a:rPr lang="en-US" sz="1200" kern="1200" dirty="0" smtClean="0">
                <a:solidFill>
                  <a:schemeClr val="tx1"/>
                </a:solidFill>
                <a:latin typeface="+mn-lt"/>
                <a:ea typeface="+mn-ea"/>
                <a:cs typeface="+mn-cs"/>
              </a:rPr>
              <a:t> = fun key M -&gt; abs(</a:t>
            </a:r>
            <a:r>
              <a:rPr lang="en-US" sz="1200" kern="1200" dirty="0" err="1" smtClean="0">
                <a:solidFill>
                  <a:schemeClr val="tx1"/>
                </a:solidFill>
                <a:latin typeface="+mn-lt"/>
                <a:ea typeface="+mn-ea"/>
                <a:cs typeface="+mn-cs"/>
              </a:rPr>
              <a:t>key.GetHashCode</a:t>
            </a:r>
            <a:r>
              <a:rPr lang="en-US" sz="1200" kern="1200" dirty="0" smtClean="0">
                <a:solidFill>
                  <a:schemeClr val="tx1"/>
                </a:solidFill>
                <a:latin typeface="+mn-lt"/>
                <a:ea typeface="+mn-ea"/>
                <a:cs typeface="+mn-cs"/>
              </a:rPr>
              <a:t>()) % M </a:t>
            </a:r>
          </a:p>
          <a:p>
            <a:r>
              <a:rPr lang="en-US" sz="1200" kern="1200" dirty="0" smtClean="0">
                <a:solidFill>
                  <a:schemeClr val="tx1"/>
                </a:solidFill>
                <a:latin typeface="+mn-lt"/>
                <a:ea typeface="+mn-ea"/>
                <a:cs typeface="+mn-cs"/>
              </a:rPr>
              <a:t>Given a key and some buckets, it picks one of the buckets. Its type is: ‘a –&gt; </a:t>
            </a:r>
            <a:r>
              <a:rPr lang="en-US" sz="1200" kern="1200" dirty="0" err="1" smtClean="0">
                <a:solidFill>
                  <a:schemeClr val="tx1"/>
                </a:solidFill>
                <a:latin typeface="+mn-lt"/>
                <a:ea typeface="+mn-ea"/>
                <a:cs typeface="+mn-cs"/>
              </a:rPr>
              <a:t>int</a:t>
            </a:r>
            <a:r>
              <a:rPr lang="en-US" sz="1200" kern="1200" dirty="0" smtClean="0">
                <a:solidFill>
                  <a:schemeClr val="tx1"/>
                </a:solidFill>
                <a:latin typeface="+mn-lt"/>
                <a:ea typeface="+mn-ea"/>
                <a:cs typeface="+mn-cs"/>
              </a:rPr>
              <a:t> –&gt; </a:t>
            </a:r>
            <a:r>
              <a:rPr lang="en-US" sz="1200" kern="1200" dirty="0" err="1" smtClean="0">
                <a:solidFill>
                  <a:schemeClr val="tx1"/>
                </a:solidFill>
                <a:latin typeface="+mn-lt"/>
                <a:ea typeface="+mn-ea"/>
                <a:cs typeface="+mn-cs"/>
              </a:rPr>
              <a:t>int</a:t>
            </a:r>
            <a:r>
              <a:rPr lang="en-US" sz="1200" kern="1200" dirty="0" smtClean="0">
                <a:solidFill>
                  <a:schemeClr val="tx1"/>
                </a:solidFill>
                <a:latin typeface="+mn-lt"/>
                <a:ea typeface="+mn-ea"/>
                <a:cs typeface="+mn-cs"/>
              </a:rPr>
              <a:t>, so it’s fairly reusable.</a:t>
            </a:r>
            <a:endParaRPr lang="en-US" sz="1200" b="0" kern="1200" dirty="0" smtClean="0">
              <a:solidFill>
                <a:schemeClr val="tx1"/>
              </a:solidFill>
              <a:effectLst/>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61</a:t>
            </a:fld>
            <a:endParaRPr lang="en-US"/>
          </a:p>
        </p:txBody>
      </p:sp>
    </p:spTree>
    <p:extLst>
      <p:ext uri="{BB962C8B-B14F-4D97-AF65-F5344CB8AC3E}">
        <p14:creationId xmlns:p14="http://schemas.microsoft.com/office/powerpoint/2010/main" val="52944058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a:bodyPr>
          <a:lstStyle>
            <a:extLst/>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kern="1200" dirty="0" smtClean="0">
              <a:solidFill>
                <a:schemeClr val="tx1"/>
              </a:solidFill>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62</a:t>
            </a:fld>
            <a:endParaRPr lang="en-US"/>
          </a:p>
        </p:txBody>
      </p:sp>
    </p:spTree>
    <p:extLst>
      <p:ext uri="{BB962C8B-B14F-4D97-AF65-F5344CB8AC3E}">
        <p14:creationId xmlns:p14="http://schemas.microsoft.com/office/powerpoint/2010/main" val="186298132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endParaRPr lang="en-US" sz="1200" kern="1200" dirty="0" smtClean="0">
              <a:solidFill>
                <a:schemeClr val="tx1"/>
              </a:solidFill>
              <a:effectLst/>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63</a:t>
            </a:fld>
            <a:endParaRPr lang="en-US"/>
          </a:p>
        </p:txBody>
      </p:sp>
    </p:spTree>
    <p:extLst>
      <p:ext uri="{BB962C8B-B14F-4D97-AF65-F5344CB8AC3E}">
        <p14:creationId xmlns:p14="http://schemas.microsoft.com/office/powerpoint/2010/main" val="129654272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fontScale="92500" lnSpcReduction="20000"/>
          </a:bodyPr>
          <a:lstStyle>
            <a:extLst/>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Modern computers come with multiple processors, each equipped with multiple cores. These logical units allow multiple computations to happen at the same time, so rather than executing your program sequentially, you can take advantage of these extra processors and cores by splitting up your programs</a:t>
            </a:r>
          </a:p>
          <a:p>
            <a:pPr marL="0" marR="0" lvl="1"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lvl="1"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Threads-and-locks programming has many well-understood problems, </a:t>
            </a:r>
            <a:r>
              <a:rPr lang="en-US" sz="1200" kern="1200" dirty="0" err="1" smtClean="0">
                <a:solidFill>
                  <a:schemeClr val="tx1"/>
                </a:solidFill>
                <a:effectLst/>
                <a:latin typeface="+mn-lt"/>
                <a:ea typeface="+mn-ea"/>
                <a:cs typeface="+mn-cs"/>
              </a:rPr>
              <a:t>infact</a:t>
            </a:r>
            <a:r>
              <a:rPr lang="en-US" sz="1200" kern="1200" dirty="0" smtClean="0">
                <a:solidFill>
                  <a:schemeClr val="tx1"/>
                </a:solidFill>
                <a:effectLst/>
                <a:latin typeface="+mn-lt"/>
                <a:ea typeface="+mn-ea"/>
                <a:cs typeface="+mn-cs"/>
              </a:rPr>
              <a:t> threads can be evil</a:t>
            </a:r>
            <a:r>
              <a:rPr lang="en-US" sz="1200" kern="1200" baseline="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x-none" sz="1200" b="1" i="1" dirty="0" smtClean="0"/>
          </a:p>
          <a:p>
            <a:endParaRPr lang="en-US" sz="1200"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64</a:t>
            </a:fld>
            <a:endParaRPr lang="en-US"/>
          </a:p>
        </p:txBody>
      </p:sp>
    </p:spTree>
    <p:extLst>
      <p:ext uri="{BB962C8B-B14F-4D97-AF65-F5344CB8AC3E}">
        <p14:creationId xmlns:p14="http://schemas.microsoft.com/office/powerpoint/2010/main" val="285045497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pPr marL="0" indent="0">
              <a:lnSpc>
                <a:spcPct val="80000"/>
              </a:lnSpc>
              <a:buNone/>
            </a:pPr>
            <a:r>
              <a:rPr lang="en-US" sz="1200" kern="1200" dirty="0" smtClean="0">
                <a:solidFill>
                  <a:schemeClr val="tx1"/>
                </a:solidFill>
                <a:latin typeface="+mn-lt"/>
                <a:ea typeface="+mn-ea"/>
                <a:cs typeface="+mn-cs"/>
              </a:rPr>
              <a:t>If you spawn a</a:t>
            </a:r>
            <a:r>
              <a:rPr lang="en-US" sz="1200" kern="1200" baseline="0" dirty="0" smtClean="0">
                <a:solidFill>
                  <a:schemeClr val="tx1"/>
                </a:solidFill>
                <a:latin typeface="+mn-lt"/>
                <a:ea typeface="+mn-ea"/>
                <a:cs typeface="+mn-cs"/>
              </a:rPr>
              <a:t> lot of thread can down grade the performance for the time lost switching between the </a:t>
            </a:r>
            <a:r>
              <a:rPr lang="en-US" sz="1200" kern="1200" baseline="0" dirty="0" err="1" smtClean="0">
                <a:solidFill>
                  <a:schemeClr val="tx1"/>
                </a:solidFill>
                <a:latin typeface="+mn-lt"/>
                <a:ea typeface="+mn-ea"/>
                <a:cs typeface="+mn-cs"/>
              </a:rPr>
              <a:t>differents</a:t>
            </a:r>
            <a:r>
              <a:rPr lang="en-US" sz="1200" kern="1200" baseline="0" dirty="0" smtClean="0">
                <a:solidFill>
                  <a:schemeClr val="tx1"/>
                </a:solidFill>
                <a:latin typeface="+mn-lt"/>
                <a:ea typeface="+mn-ea"/>
                <a:cs typeface="+mn-cs"/>
              </a:rPr>
              <a:t> threads, and</a:t>
            </a:r>
            <a:endParaRPr lang="en-US" sz="1200" kern="1200" dirty="0" smtClean="0">
              <a:solidFill>
                <a:schemeClr val="tx1"/>
              </a:solidFill>
              <a:latin typeface="+mn-lt"/>
              <a:ea typeface="+mn-ea"/>
              <a:cs typeface="+mn-cs"/>
            </a:endParaRPr>
          </a:p>
          <a:p>
            <a:pPr marL="0" indent="0">
              <a:lnSpc>
                <a:spcPct val="80000"/>
              </a:lnSpc>
              <a:buNone/>
            </a:pPr>
            <a:r>
              <a:rPr lang="en-US" sz="1200" kern="1200" dirty="0" smtClean="0">
                <a:solidFill>
                  <a:schemeClr val="tx1"/>
                </a:solidFill>
                <a:latin typeface="+mn-lt"/>
                <a:ea typeface="+mn-ea"/>
                <a:cs typeface="+mn-cs"/>
              </a:rPr>
              <a:t>Each Threads has a stack size ~1Mb, if you</a:t>
            </a:r>
            <a:r>
              <a:rPr lang="en-US" sz="1200" kern="1200" baseline="0" dirty="0" smtClean="0">
                <a:solidFill>
                  <a:schemeClr val="tx1"/>
                </a:solidFill>
                <a:latin typeface="+mn-lt"/>
                <a:ea typeface="+mn-ea"/>
                <a:cs typeface="+mn-cs"/>
              </a:rPr>
              <a:t> run 500 threads … well it is half gig of memory right there.</a:t>
            </a:r>
            <a:endParaRPr lang="en-US" sz="1200" kern="1200" dirty="0" smtClean="0">
              <a:solidFill>
                <a:schemeClr val="tx1"/>
              </a:solidFill>
              <a:latin typeface="+mn-lt"/>
              <a:ea typeface="+mn-ea"/>
              <a:cs typeface="+mn-cs"/>
            </a:endParaRPr>
          </a:p>
          <a:p>
            <a:pPr marL="0" indent="0">
              <a:lnSpc>
                <a:spcPct val="80000"/>
              </a:lnSpc>
              <a:buNone/>
            </a:pPr>
            <a:r>
              <a:rPr lang="en-US" sz="1200" kern="1200" dirty="0" smtClean="0">
                <a:solidFill>
                  <a:schemeClr val="tx1"/>
                </a:solidFill>
                <a:latin typeface="+mn-lt"/>
                <a:ea typeface="+mn-ea"/>
                <a:cs typeface="+mn-cs"/>
              </a:rPr>
              <a:t>Also an aborted thread could leave shared state corrupted, could leave asynchronous operations running</a:t>
            </a:r>
          </a:p>
          <a:p>
            <a:pPr marL="0" indent="0">
              <a:lnSpc>
                <a:spcPct val="80000"/>
              </a:lnSpc>
              <a:buNone/>
            </a:pPr>
            <a:endParaRPr lang="en-US" sz="1200" kern="1200" dirty="0" smtClean="0">
              <a:solidFill>
                <a:schemeClr val="tx1"/>
              </a:solidFill>
              <a:latin typeface="+mn-lt"/>
              <a:ea typeface="+mn-ea"/>
              <a:cs typeface="+mn-cs"/>
            </a:endParaRPr>
          </a:p>
          <a:p>
            <a:pPr marL="0" indent="0">
              <a:lnSpc>
                <a:spcPct val="80000"/>
              </a:lnSpc>
              <a:buNone/>
            </a:pPr>
            <a:r>
              <a:rPr lang="en-US" sz="1200" kern="1200" dirty="0" smtClean="0">
                <a:solidFill>
                  <a:schemeClr val="tx1"/>
                </a:solidFill>
                <a:effectLst/>
                <a:latin typeface="+mn-lt"/>
                <a:ea typeface="+mn-ea"/>
                <a:cs typeface="+mn-cs"/>
              </a:rPr>
              <a:t>waiting </a:t>
            </a:r>
            <a:r>
              <a:rPr lang="en-US" sz="1200" kern="1200" dirty="0" smtClean="0">
                <a:solidFill>
                  <a:schemeClr val="tx1"/>
                </a:solidFill>
                <a:effectLst/>
                <a:latin typeface="+mn-lt"/>
                <a:ea typeface="+mn-ea"/>
                <a:cs typeface="+mn-cs"/>
              </a:rPr>
              <a:t>for a signal from the operating system. The number of threads in the thread pool is automatically tuned</a:t>
            </a:r>
            <a:r>
              <a:rPr lang="en-US" dirty="0" smtClean="0">
                <a:effectLst/>
              </a:rPr>
              <a:t> </a:t>
            </a:r>
            <a:endParaRPr lang="en-US" sz="1200" dirty="0" smtClean="0"/>
          </a:p>
        </p:txBody>
      </p:sp>
      <p:sp>
        <p:nvSpPr>
          <p:cNvPr id="4" name="Rectangle 3"/>
          <p:cNvSpPr>
            <a:spLocks noGrp="1"/>
          </p:cNvSpPr>
          <p:nvPr>
            <p:ph type="sldNum" sz="quarter" idx="10"/>
          </p:nvPr>
        </p:nvSpPr>
        <p:spPr/>
        <p:txBody>
          <a:bodyPr/>
          <a:lstStyle>
            <a:extLst/>
          </a:lstStyle>
          <a:p>
            <a:fld id="{CA5D3BF3-D352-46FC-8343-31F56E6730EA}" type="slidenum">
              <a:rPr lang="en-US" smtClean="0"/>
              <a:pPr/>
              <a:t>65</a:t>
            </a:fld>
            <a:endParaRPr lang="en-US"/>
          </a:p>
        </p:txBody>
      </p:sp>
    </p:spTree>
    <p:extLst>
      <p:ext uri="{BB962C8B-B14F-4D97-AF65-F5344CB8AC3E}">
        <p14:creationId xmlns:p14="http://schemas.microsoft.com/office/powerpoint/2010/main" val="3544854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A race condition is when you have two threads trying to read or write the same reference at the same time with</a:t>
            </a:r>
            <a:r>
              <a:rPr lang="en-US" sz="1200" baseline="0" dirty="0" smtClean="0"/>
              <a:t> the probability to execute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In different state, </a:t>
            </a:r>
            <a:r>
              <a:rPr lang="en-US" sz="1200" i="1" dirty="0" smtClean="0"/>
              <a:t>Locking solves the data race problem </a:t>
            </a:r>
            <a:r>
              <a:rPr lang="en-US" sz="1200" dirty="0" smtClean="0"/>
              <a:t>…however, it introduces more problems down the road. Deadlock</a:t>
            </a:r>
            <a:r>
              <a:rPr lang="en-US" sz="1200" dirty="0" smtClean="0"/>
              <a:t>.</a:t>
            </a:r>
            <a:endParaRPr lang="en-US" sz="1200" dirty="0" smtClean="0"/>
          </a:p>
        </p:txBody>
      </p:sp>
      <p:sp>
        <p:nvSpPr>
          <p:cNvPr id="4" name="Rectangle 3"/>
          <p:cNvSpPr>
            <a:spLocks noGrp="1"/>
          </p:cNvSpPr>
          <p:nvPr>
            <p:ph type="sldNum" sz="quarter" idx="10"/>
          </p:nvPr>
        </p:nvSpPr>
        <p:spPr/>
        <p:txBody>
          <a:bodyPr/>
          <a:lstStyle>
            <a:extLst/>
          </a:lstStyle>
          <a:p>
            <a:fld id="{CA5D3BF3-D352-46FC-8343-31F56E6730EA}" type="slidenum">
              <a:rPr lang="en-US" smtClean="0"/>
              <a:pPr/>
              <a:t>66</a:t>
            </a:fld>
            <a:endParaRPr lang="en-US"/>
          </a:p>
        </p:txBody>
      </p:sp>
    </p:spTree>
    <p:extLst>
      <p:ext uri="{BB962C8B-B14F-4D97-AF65-F5344CB8AC3E}">
        <p14:creationId xmlns:p14="http://schemas.microsoft.com/office/powerpoint/2010/main" val="333646827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pPr marL="0" indent="0">
              <a:buNone/>
            </a:pPr>
            <a:r>
              <a:rPr lang="en-US" sz="1200" kern="1200" dirty="0" smtClean="0">
                <a:solidFill>
                  <a:schemeClr val="tx1"/>
                </a:solidFill>
                <a:effectLst/>
                <a:latin typeface="+mn-lt"/>
                <a:ea typeface="+mn-ea"/>
                <a:cs typeface="+mn-cs"/>
              </a:rPr>
              <a:t>Deadlock is a danger whenever a thread tries to hold more than one lock.</a:t>
            </a:r>
            <a:endParaRPr lang="en-US" dirty="0" smtClean="0">
              <a:effectLst/>
            </a:endParaRPr>
          </a:p>
          <a:p>
            <a:pPr marL="0" indent="0">
              <a:buNone/>
            </a:pPr>
            <a:endParaRPr lang="en-US" sz="1200" dirty="0" smtClean="0"/>
          </a:p>
          <a:p>
            <a:r>
              <a:rPr lang="en-US" sz="1200" dirty="0" smtClean="0"/>
              <a:t>Deadlocks are when you want to access a resource that is locked by another thread, but that other thread won’t let up until you release a resource that you have locked. </a:t>
            </a:r>
          </a:p>
          <a:p>
            <a:r>
              <a:rPr lang="en-US" sz="1200" dirty="0" smtClean="0"/>
              <a:t>Deadlocking doesn’t mean that sharing data between threads is a no-win situation.</a:t>
            </a:r>
            <a:endParaRPr lang="en-US" sz="1200"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67</a:t>
            </a:fld>
            <a:endParaRPr lang="en-US"/>
          </a:p>
        </p:txBody>
      </p:sp>
    </p:spTree>
    <p:extLst>
      <p:ext uri="{BB962C8B-B14F-4D97-AF65-F5344CB8AC3E}">
        <p14:creationId xmlns:p14="http://schemas.microsoft.com/office/powerpoint/2010/main" val="170816191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pPr marL="0" indent="0">
              <a:lnSpc>
                <a:spcPct val="80000"/>
              </a:lnSpc>
              <a:buNone/>
            </a:pPr>
            <a:r>
              <a:rPr lang="en-US" sz="1200" dirty="0" smtClean="0"/>
              <a:t>The code becomes more </a:t>
            </a:r>
            <a:r>
              <a:rPr lang="en-US" sz="1200" b="1" dirty="0" smtClean="0"/>
              <a:t>declarative</a:t>
            </a:r>
            <a:r>
              <a:rPr lang="en-US" sz="1200" dirty="0" smtClean="0"/>
              <a:t> when using immutable data, because the code is more concerned with the expected result of the computation than with the details of copying and changing data.</a:t>
            </a:r>
            <a:r>
              <a:rPr lang="en-US" sz="1200" baseline="0" dirty="0" smtClean="0"/>
              <a:t> </a:t>
            </a:r>
            <a:r>
              <a:rPr lang="en-US" sz="1200" b="1" dirty="0" smtClean="0"/>
              <a:t>Immutable</a:t>
            </a:r>
            <a:r>
              <a:rPr lang="en-US" sz="1200" dirty="0" smtClean="0"/>
              <a:t> data structures and side effect-free functions are important, because when code doesn’t contain side effects, we can easily identify which pieces of code don’t depend on each other and determine</a:t>
            </a:r>
            <a:r>
              <a:rPr lang="en-US" sz="1200" baseline="0" dirty="0" smtClean="0"/>
              <a:t> to run it in parallel.</a:t>
            </a:r>
            <a:endParaRPr lang="en-US" sz="1200"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68</a:t>
            </a:fld>
            <a:endParaRPr lang="en-US"/>
          </a:p>
        </p:txBody>
      </p:sp>
    </p:spTree>
    <p:extLst>
      <p:ext uri="{BB962C8B-B14F-4D97-AF65-F5344CB8AC3E}">
        <p14:creationId xmlns:p14="http://schemas.microsoft.com/office/powerpoint/2010/main" val="90515333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r>
              <a:rPr lang="en-US" sz="1200" b="1" dirty="0" smtClean="0"/>
              <a:t>F#</a:t>
            </a:r>
            <a:r>
              <a:rPr lang="en-US" sz="1200" b="1" baseline="0" dirty="0" smtClean="0"/>
              <a:t> can leverage all the </a:t>
            </a:r>
            <a:r>
              <a:rPr lang="en-US" sz="1200" b="1" baseline="0" dirty="0" err="1" smtClean="0"/>
              <a:t>.Net</a:t>
            </a:r>
            <a:r>
              <a:rPr lang="en-US" sz="1200" b="1" baseline="0" dirty="0" smtClean="0"/>
              <a:t> ecosystem and it is full integrated with the TPL library</a:t>
            </a:r>
          </a:p>
          <a:p>
            <a:endParaRPr lang="en-US" sz="1200" b="1" dirty="0" smtClean="0"/>
          </a:p>
          <a:p>
            <a:r>
              <a:rPr lang="en-US" sz="1200" b="1" dirty="0" err="1" smtClean="0"/>
              <a:t>ThreadPool</a:t>
            </a:r>
            <a:r>
              <a:rPr lang="en-US" sz="1200" dirty="0" smtClean="0"/>
              <a:t> The thread pool consists of two main sets of suspended tasks: a queue containing user work items and a pool of I/O completion callbacks, each waiting for a signal from the operating system. The number of threads in the thread pool is automatically tuned, and items can be either queued asynchronously or registered against a .NET </a:t>
            </a:r>
            <a:r>
              <a:rPr lang="en-US" sz="1200" dirty="0" err="1" smtClean="0"/>
              <a:t>WaitHandle</a:t>
            </a:r>
            <a:r>
              <a:rPr lang="en-US" sz="1200" dirty="0" smtClean="0"/>
              <a:t> synchronization object”</a:t>
            </a:r>
          </a:p>
          <a:p>
            <a:endParaRPr lang="en-US" sz="1200" dirty="0" smtClean="0"/>
          </a:p>
          <a:p>
            <a:r>
              <a:rPr lang="en-US" sz="1200" dirty="0" smtClean="0"/>
              <a:t>It uses dynamic work distribution, which means that tasks are divided between worker threads depending on the availability of the threads. Once a thread completes all its own assigned tasks, it can start “stealing” tasks from other threads, so the work will be evenly distributed among all the available processors or cores. The tasks are stored in queues for each worker thread, which also minimizes the needed synchronization and locking in the implementation.</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x-none" sz="1200" dirty="0" smtClean="0"/>
              <a:t>To parallelize the loop, we can use the </a:t>
            </a:r>
            <a:r>
              <a:rPr lang="en-US" altLang="x-none" sz="1200" dirty="0" err="1" smtClean="0"/>
              <a:t>Parallel.For</a:t>
            </a:r>
            <a:r>
              <a:rPr lang="en-US" altLang="x-none" sz="1200" dirty="0" smtClean="0"/>
              <a:t> method. The class is available only on .NET 4.0 and lives in the </a:t>
            </a:r>
            <a:r>
              <a:rPr lang="en-US" altLang="x-none" sz="1200" dirty="0" err="1" smtClean="0"/>
              <a:t>System.Threading.Tasks</a:t>
            </a:r>
            <a:r>
              <a:rPr lang="en-US" altLang="x-none" sz="1200" dirty="0" smtClean="0"/>
              <a:t> namespace. The </a:t>
            </a:r>
            <a:r>
              <a:rPr lang="en-US" altLang="x-none" sz="1200" dirty="0" err="1" smtClean="0"/>
              <a:t>Parallel.For</a:t>
            </a:r>
            <a:r>
              <a:rPr lang="en-US" altLang="x-none" sz="1200" dirty="0" smtClean="0"/>
              <a:t> method takes an Action&lt;</a:t>
            </a:r>
            <a:r>
              <a:rPr lang="en-US" altLang="x-none" sz="1200" dirty="0" err="1" smtClean="0"/>
              <a:t>int</a:t>
            </a:r>
            <a:r>
              <a:rPr lang="en-US" altLang="x-none" sz="1200" dirty="0" smtClean="0"/>
              <a:t>&gt; delegate argument, which we can supply using a lambda function. Using the method directly in F# feels a bit heavyweight, so we’ll define a simple function that makes the code more succinct:</a:t>
            </a:r>
          </a:p>
          <a:p>
            <a:endParaRPr lang="en-US"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69</a:t>
            </a:fld>
            <a:endParaRPr lang="en-US"/>
          </a:p>
        </p:txBody>
      </p:sp>
    </p:spTree>
    <p:extLst>
      <p:ext uri="{BB962C8B-B14F-4D97-AF65-F5344CB8AC3E}">
        <p14:creationId xmlns:p14="http://schemas.microsoft.com/office/powerpoint/2010/main" val="24287466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fontScale="92500" lnSpcReduction="10000"/>
          </a:bodyPr>
          <a:lstStyle>
            <a:extLst/>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One of the main reasons that makes programmers</a:t>
            </a:r>
            <a:r>
              <a:rPr lang="en-US" sz="1200" b="1" kern="1200" baseline="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interested in functional programming today is the need for a good</a:t>
            </a:r>
            <a:r>
              <a:rPr lang="en-US" sz="1200" b="1" kern="1200" baseline="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concurrency programming models. </a:t>
            </a:r>
          </a:p>
          <a:p>
            <a:r>
              <a:rPr lang="en-US" sz="1200" b="1" kern="1200" dirty="0" smtClean="0">
                <a:solidFill>
                  <a:schemeClr val="tx1"/>
                </a:solidFill>
                <a:effectLst/>
                <a:latin typeface="+mn-lt"/>
                <a:ea typeface="+mn-ea"/>
                <a:cs typeface="+mn-cs"/>
              </a:rPr>
              <a:t>Functional programming has out of the box an</a:t>
            </a:r>
            <a:r>
              <a:rPr lang="en-US" sz="1200" b="1" kern="1200" baseline="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excellent support for concurrency and parallelism. Because they eliminate mutable state, functional programs are intrinsically thread-safe and easily parallelized</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This need comes from the evolution of the hardware toward multicore. Programs no longer benefit very much from </a:t>
            </a:r>
            <a:r>
              <a:rPr lang="en-US" sz="1200" b="1" kern="1200" dirty="0" smtClean="0">
                <a:solidFill>
                  <a:schemeClr val="tx1"/>
                </a:solidFill>
                <a:effectLst/>
                <a:latin typeface="+mn-lt"/>
                <a:ea typeface="+mn-ea"/>
                <a:cs typeface="+mn-cs"/>
              </a:rPr>
              <a:t>A </a:t>
            </a:r>
            <a:r>
              <a:rPr lang="en-US" sz="1200" kern="1200" dirty="0" smtClean="0">
                <a:solidFill>
                  <a:schemeClr val="tx1"/>
                </a:solidFill>
                <a:effectLst/>
                <a:latin typeface="+mn-lt"/>
                <a:ea typeface="+mn-ea"/>
                <a:cs typeface="+mn-cs"/>
              </a:rPr>
              <a:t>faster CPU. Instead, programs need to be parallelized to take the benefit and</a:t>
            </a:r>
            <a:r>
              <a:rPr lang="en-US" sz="1200" kern="1200" baseline="0" dirty="0" smtClean="0">
                <a:solidFill>
                  <a:schemeClr val="tx1"/>
                </a:solidFill>
                <a:effectLst/>
                <a:latin typeface="+mn-lt"/>
                <a:ea typeface="+mn-ea"/>
                <a:cs typeface="+mn-cs"/>
              </a:rPr>
              <a:t> leverage </a:t>
            </a:r>
            <a:r>
              <a:rPr lang="en-US" sz="1200" kern="1200" dirty="0" smtClean="0">
                <a:solidFill>
                  <a:schemeClr val="tx1"/>
                </a:solidFill>
                <a:effectLst/>
                <a:latin typeface="+mn-lt"/>
                <a:ea typeface="+mn-ea"/>
                <a:cs typeface="+mn-cs"/>
              </a:rPr>
              <a:t>of more than one CPUs available in a machine. </a:t>
            </a:r>
            <a:endParaRPr lang="en-US" sz="1200" dirty="0" smtClean="0"/>
          </a:p>
          <a:p>
            <a:endParaRPr lang="en-US" sz="1200" kern="1200" dirty="0" smtClean="0">
              <a:solidFill>
                <a:schemeClr val="tx1"/>
              </a:solidFill>
              <a:effectLst/>
              <a:latin typeface="+mn-lt"/>
              <a:ea typeface="+mn-ea"/>
              <a:cs typeface="+mn-cs"/>
            </a:endParaRPr>
          </a:p>
          <a:p>
            <a:r>
              <a:rPr lang="en-US" dirty="0" smtClean="0"/>
              <a:t>Moore’s Law</a:t>
            </a:r>
          </a:p>
          <a:p>
            <a:pPr lvl="1"/>
            <a:r>
              <a:rPr lang="en-US" dirty="0" smtClean="0"/>
              <a:t>Predicted in 1965 that transistor density in semiconductor chips would double every 18 months… but there is a problem..</a:t>
            </a:r>
            <a:r>
              <a:rPr lang="en-US" baseline="0" dirty="0" smtClean="0"/>
              <a:t> </a:t>
            </a:r>
            <a:r>
              <a:rPr lang="en-US" b="1" baseline="0" dirty="0" smtClean="0"/>
              <a:t>The free lunch is over</a:t>
            </a:r>
            <a:r>
              <a:rPr lang="en-US" baseline="0" dirty="0" smtClean="0"/>
              <a:t>.</a:t>
            </a:r>
          </a:p>
          <a:p>
            <a:endParaRPr lang="en-US" sz="1200" kern="1200" dirty="0" smtClean="0">
              <a:solidFill>
                <a:schemeClr val="tx1"/>
              </a:solidFill>
              <a:effectLst/>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7</a:t>
            </a:fld>
            <a:endParaRPr lang="en-US"/>
          </a:p>
        </p:txBody>
      </p:sp>
    </p:spTree>
    <p:extLst>
      <p:ext uri="{BB962C8B-B14F-4D97-AF65-F5344CB8AC3E}">
        <p14:creationId xmlns:p14="http://schemas.microsoft.com/office/powerpoint/2010/main" val="86442621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a:bodyPr>
          <a:lstStyle>
            <a:extLst/>
          </a:lstStyle>
          <a:p>
            <a:endParaRPr lang="en-US" sz="1200" kern="1200" dirty="0">
              <a:solidFill>
                <a:schemeClr val="tx1"/>
              </a:solidFill>
              <a:effectLst/>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70</a:t>
            </a:fld>
            <a:endParaRPr lang="en-US"/>
          </a:p>
        </p:txBody>
      </p:sp>
    </p:spTree>
    <p:extLst>
      <p:ext uri="{BB962C8B-B14F-4D97-AF65-F5344CB8AC3E}">
        <p14:creationId xmlns:p14="http://schemas.microsoft.com/office/powerpoint/2010/main" val="325914837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a:t>
            </a:r>
            <a:r>
              <a:rPr lang="en-US" sz="1200" kern="1200" baseline="0" dirty="0" smtClean="0">
                <a:solidFill>
                  <a:schemeClr val="tx1"/>
                </a:solidFill>
                <a:effectLst/>
                <a:latin typeface="+mn-lt"/>
                <a:ea typeface="+mn-ea"/>
                <a:cs typeface="+mn-cs"/>
              </a:rPr>
              <a:t> Wikipedia definition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 modern GPU is a powerful data-parallel processor, capable of embarrassing the CPU when used for number-crunching</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GPGPU is a practice that is commonly referred to as general-purpose GPU computing.</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Modern GPUs are exceptionally sophisticated, they are powerful parallel processors capable of rendering billions of triangles per second,</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they were originally designed with graphics alone in mind, but today their capabilities can be used for a much wider range of applications. </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A5D3BF3-D352-46FC-8343-31F56E6730EA}" type="slidenum">
              <a:rPr lang="en-US" smtClean="0"/>
              <a:pPr/>
              <a:t>71</a:t>
            </a:fld>
            <a:endParaRPr lang="en-US"/>
          </a:p>
        </p:txBody>
      </p:sp>
    </p:spTree>
    <p:extLst>
      <p:ext uri="{BB962C8B-B14F-4D97-AF65-F5344CB8AC3E}">
        <p14:creationId xmlns:p14="http://schemas.microsoft.com/office/powerpoint/2010/main" val="282602180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sz="1200" kern="1200" dirty="0" smtClean="0">
                <a:solidFill>
                  <a:schemeClr val="tx1"/>
                </a:solidFill>
                <a:effectLst/>
                <a:latin typeface="+mn-lt"/>
                <a:ea typeface="+mn-ea"/>
                <a:cs typeface="+mn-cs"/>
              </a:rPr>
              <a:t>Most developers get excited when their machine has four or eight processors, but that is a drop in the bucket when compared to what the GPU offers.</a:t>
            </a:r>
          </a:p>
          <a:p>
            <a:r>
              <a:rPr lang="en-US" sz="1200" kern="1200" dirty="0" smtClean="0">
                <a:solidFill>
                  <a:schemeClr val="tx1"/>
                </a:solidFill>
                <a:effectLst/>
                <a:latin typeface="+mn-lt"/>
                <a:ea typeface="+mn-ea"/>
                <a:cs typeface="+mn-cs"/>
              </a:rPr>
              <a:t>GPUs generally have tens and even hundreds mini processors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idea is to use the capabilities of GPU for computations even in non-graphic applications to gain huge speed-ups.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 modern GPU is a powerful data-parallel processor, capable of eclipsing the CPU when used for number-crunching, a practice that is commonly referred to as general-purpose computing on the GPU or GPGPU programming.</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Over the years, a number of technologies have emerged to abstract away from the details of GPU implementation. We’ll be using the Open Computing Language, or </a:t>
            </a:r>
            <a:r>
              <a:rPr lang="en-US" sz="1200" kern="1200" dirty="0" err="1" smtClean="0">
                <a:solidFill>
                  <a:schemeClr val="tx1"/>
                </a:solidFill>
                <a:effectLst/>
                <a:latin typeface="+mn-lt"/>
                <a:ea typeface="+mn-ea"/>
                <a:cs typeface="+mn-cs"/>
              </a:rPr>
              <a:t>OpenCL</a:t>
            </a:r>
            <a:r>
              <a:rPr lang="en-US" sz="1200" kern="1200" dirty="0" smtClean="0">
                <a:solidFill>
                  <a:schemeClr val="tx1"/>
                </a:solidFill>
                <a:effectLst/>
                <a:latin typeface="+mn-lt"/>
                <a:ea typeface="+mn-ea"/>
                <a:cs typeface="+mn-cs"/>
              </a:rPr>
              <a:t>, to write GPGPU code</a:t>
            </a:r>
          </a:p>
          <a:p>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Think to have a supercomputer hidden inside your laptop. </a:t>
            </a:r>
          </a:p>
        </p:txBody>
      </p:sp>
      <p:sp>
        <p:nvSpPr>
          <p:cNvPr id="4" name="Slide Number Placeholder 3"/>
          <p:cNvSpPr>
            <a:spLocks noGrp="1"/>
          </p:cNvSpPr>
          <p:nvPr>
            <p:ph type="sldNum" sz="quarter" idx="10"/>
          </p:nvPr>
        </p:nvSpPr>
        <p:spPr/>
        <p:txBody>
          <a:bodyPr/>
          <a:lstStyle/>
          <a:p>
            <a:fld id="{CA5D3BF3-D352-46FC-8343-31F56E6730EA}" type="slidenum">
              <a:rPr lang="en-US" smtClean="0"/>
              <a:pPr/>
              <a:t>72</a:t>
            </a:fld>
            <a:endParaRPr lang="en-US"/>
          </a:p>
        </p:txBody>
      </p:sp>
    </p:spTree>
    <p:extLst>
      <p:ext uri="{BB962C8B-B14F-4D97-AF65-F5344CB8AC3E}">
        <p14:creationId xmlns:p14="http://schemas.microsoft.com/office/powerpoint/2010/main" val="282602180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Microsoft Accelerator provides a</a:t>
            </a:r>
            <a:r>
              <a:rPr lang="en-US" sz="1200" kern="1200" baseline="0" dirty="0" smtClean="0">
                <a:solidFill>
                  <a:schemeClr val="tx1"/>
                </a:solidFill>
                <a:effectLst/>
                <a:latin typeface="+mn-lt"/>
                <a:ea typeface="+mn-ea"/>
                <a:cs typeface="+mn-cs"/>
              </a:rPr>
              <a:t> great </a:t>
            </a:r>
            <a:r>
              <a:rPr lang="en-US" sz="1200" kern="1200" dirty="0" smtClean="0">
                <a:solidFill>
                  <a:schemeClr val="tx1"/>
                </a:solidFill>
                <a:effectLst/>
                <a:latin typeface="+mn-lt"/>
                <a:ea typeface="+mn-ea"/>
                <a:cs typeface="+mn-cs"/>
              </a:rPr>
              <a:t>way for applications to implement array-processing operations using the parallel capabilities.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 really like the approach of this library</a:t>
            </a:r>
            <a:r>
              <a:rPr lang="en-US" sz="1200" kern="1200" baseline="0" dirty="0" smtClean="0">
                <a:solidFill>
                  <a:schemeClr val="tx1"/>
                </a:solidFill>
                <a:effectLst/>
                <a:latin typeface="+mn-lt"/>
                <a:ea typeface="+mn-ea"/>
                <a:cs typeface="+mn-cs"/>
              </a:rPr>
              <a:t> and how easy it is to use, you can write very easily </a:t>
            </a:r>
            <a:r>
              <a:rPr lang="en-US" sz="1200" kern="1200" dirty="0" smtClean="0">
                <a:solidFill>
                  <a:schemeClr val="tx1"/>
                </a:solidFill>
                <a:effectLst/>
                <a:latin typeface="+mn-lt"/>
                <a:ea typeface="+mn-ea"/>
                <a:cs typeface="+mn-cs"/>
              </a:rPr>
              <a:t>code that can be execute on GPU and/or multicore processors.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A5D3BF3-D352-46FC-8343-31F56E6730EA}" type="slidenum">
              <a:rPr lang="en-US" smtClean="0"/>
              <a:pPr/>
              <a:t>73</a:t>
            </a:fld>
            <a:endParaRPr lang="en-US"/>
          </a:p>
        </p:txBody>
      </p:sp>
    </p:spTree>
    <p:extLst>
      <p:ext uri="{BB962C8B-B14F-4D97-AF65-F5344CB8AC3E}">
        <p14:creationId xmlns:p14="http://schemas.microsoft.com/office/powerpoint/2010/main" val="282602180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To use Accelerator  first of all, we'll need to add reference to the Microsoft.Accelerator.dll assembly. This is just a managed wrapper for a native library that also needs to be copied to the output directory, then import the namespace.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Usually is good practice leverage the F# type system to define some abbreviations for the types of Accelerator.</a:t>
            </a:r>
          </a:p>
          <a:p>
            <a:r>
              <a:rPr lang="en-US" sz="1200" kern="1200" dirty="0" smtClean="0">
                <a:solidFill>
                  <a:schemeClr val="tx1"/>
                </a:solidFill>
                <a:effectLst/>
                <a:latin typeface="+mn-lt"/>
                <a:ea typeface="+mn-ea"/>
                <a:cs typeface="+mn-cs"/>
              </a:rPr>
              <a:t>In this example</a:t>
            </a:r>
          </a:p>
          <a:p>
            <a:r>
              <a:rPr lang="en-US" sz="1200" kern="1200" dirty="0" smtClean="0">
                <a:solidFill>
                  <a:schemeClr val="tx1"/>
                </a:solidFill>
                <a:effectLst/>
                <a:latin typeface="+mn-lt"/>
                <a:ea typeface="+mn-ea"/>
                <a:cs typeface="+mn-cs"/>
              </a:rPr>
              <a:t>The FPA type represents a computation that returns an array of floats when executed.</a:t>
            </a:r>
          </a:p>
          <a:p>
            <a:r>
              <a:rPr lang="en-US" sz="1200" kern="1200" dirty="0" smtClean="0">
                <a:solidFill>
                  <a:schemeClr val="tx1"/>
                </a:solidFill>
                <a:effectLst/>
                <a:latin typeface="+mn-lt"/>
                <a:ea typeface="+mn-ea"/>
                <a:cs typeface="+mn-cs"/>
              </a:rPr>
              <a:t>The PA type represents the static class which contains operations for working with these computations.</a:t>
            </a:r>
          </a:p>
          <a:p>
            <a:r>
              <a:rPr lang="en-US" sz="1200" kern="1200" dirty="0" smtClean="0">
                <a:solidFill>
                  <a:schemeClr val="tx1"/>
                </a:solidFill>
                <a:effectLst/>
                <a:latin typeface="+mn-lt"/>
                <a:ea typeface="+mn-ea"/>
                <a:cs typeface="+mn-cs"/>
              </a:rPr>
              <a:t> </a:t>
            </a: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CA5D3BF3-D352-46FC-8343-31F56E6730EA}" type="slidenum">
              <a:rPr lang="en-US" smtClean="0"/>
              <a:pPr/>
              <a:t>74</a:t>
            </a:fld>
            <a:endParaRPr lang="en-US"/>
          </a:p>
        </p:txBody>
      </p:sp>
    </p:spTree>
    <p:extLst>
      <p:ext uri="{BB962C8B-B14F-4D97-AF65-F5344CB8AC3E}">
        <p14:creationId xmlns:p14="http://schemas.microsoft.com/office/powerpoint/2010/main" val="282602180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smtClean="0">
              <a:solidFill>
                <a:schemeClr val="tx1"/>
              </a:solidFill>
              <a:effectLst/>
              <a:latin typeface="+mn-lt"/>
              <a:ea typeface="+mn-ea"/>
              <a:cs typeface="+mn-cs"/>
            </a:endParaRPr>
          </a:p>
          <a:p>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CA5D3BF3-D352-46FC-8343-31F56E6730EA}" type="slidenum">
              <a:rPr lang="en-US" smtClean="0"/>
              <a:pPr/>
              <a:t>75</a:t>
            </a:fld>
            <a:endParaRPr lang="en-US"/>
          </a:p>
        </p:txBody>
      </p:sp>
    </p:spTree>
    <p:extLst>
      <p:ext uri="{BB962C8B-B14F-4D97-AF65-F5344CB8AC3E}">
        <p14:creationId xmlns:p14="http://schemas.microsoft.com/office/powerpoint/2010/main" val="1620402452"/>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When writing code to execute,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we're not actually running any computations yet! </a:t>
            </a:r>
          </a:p>
          <a:p>
            <a:r>
              <a:rPr lang="en-US" sz="1200" kern="1200" dirty="0" smtClean="0">
                <a:solidFill>
                  <a:schemeClr val="tx1"/>
                </a:solidFill>
                <a:effectLst/>
                <a:latin typeface="+mn-lt"/>
                <a:ea typeface="+mn-ea"/>
                <a:cs typeface="+mn-cs"/>
              </a:rPr>
              <a:t>The type </a:t>
            </a:r>
            <a:r>
              <a:rPr lang="en-US" sz="1200" i="1" kern="1200" dirty="0" smtClean="0">
                <a:solidFill>
                  <a:schemeClr val="tx1"/>
                </a:solidFill>
                <a:effectLst/>
                <a:latin typeface="+mn-lt"/>
                <a:ea typeface="+mn-ea"/>
                <a:cs typeface="+mn-cs"/>
              </a:rPr>
              <a:t>represents</a:t>
            </a:r>
            <a:r>
              <a:rPr lang="en-US" sz="1200" kern="1200" dirty="0" smtClean="0">
                <a:solidFill>
                  <a:schemeClr val="tx1"/>
                </a:solidFill>
                <a:effectLst/>
                <a:latin typeface="+mn-lt"/>
                <a:ea typeface="+mn-ea"/>
                <a:cs typeface="+mn-cs"/>
              </a:rPr>
              <a:t> a computation and doesn't perform. </a:t>
            </a:r>
          </a:p>
          <a:p>
            <a:r>
              <a:rPr lang="en-US" sz="1200" kern="1200" dirty="0" smtClean="0">
                <a:solidFill>
                  <a:schemeClr val="tx1"/>
                </a:solidFill>
                <a:effectLst/>
                <a:latin typeface="+mn-lt"/>
                <a:ea typeface="+mn-ea"/>
                <a:cs typeface="+mn-cs"/>
              </a:rPr>
              <a:t>The computation is executed later when we create a </a:t>
            </a:r>
            <a:r>
              <a:rPr lang="en-US" sz="1200" i="1" kern="1200" dirty="0" smtClean="0">
                <a:solidFill>
                  <a:schemeClr val="tx1"/>
                </a:solidFill>
                <a:effectLst/>
                <a:latin typeface="+mn-lt"/>
                <a:ea typeface="+mn-ea"/>
                <a:cs typeface="+mn-cs"/>
              </a:rPr>
              <a:t>target</a:t>
            </a:r>
            <a:r>
              <a:rPr lang="en-US" sz="1200" kern="1200" dirty="0" smtClean="0">
                <a:solidFill>
                  <a:schemeClr val="tx1"/>
                </a:solidFill>
                <a:effectLst/>
                <a:latin typeface="+mn-lt"/>
                <a:ea typeface="+mn-ea"/>
                <a:cs typeface="+mn-cs"/>
              </a:rPr>
              <a:t> type that knows how to perform the operations.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To run the computation we initialize a </a:t>
            </a:r>
            <a:r>
              <a:rPr lang="en-US" sz="1200" i="1" kern="1200" dirty="0" smtClean="0">
                <a:solidFill>
                  <a:schemeClr val="tx1"/>
                </a:solidFill>
                <a:effectLst/>
                <a:latin typeface="+mn-lt"/>
                <a:ea typeface="+mn-ea"/>
                <a:cs typeface="+mn-cs"/>
              </a:rPr>
              <a:t>target type</a:t>
            </a:r>
            <a:r>
              <a:rPr lang="en-US" sz="1200" i="1" kern="1200" baseline="0" dirty="0" smtClean="0">
                <a:solidFill>
                  <a:schemeClr val="tx1"/>
                </a:solidFill>
                <a:effectLst/>
                <a:latin typeface="+mn-lt"/>
                <a:ea typeface="+mn-ea"/>
                <a:cs typeface="+mn-cs"/>
              </a:rPr>
              <a:t> that could be </a:t>
            </a:r>
            <a:r>
              <a:rPr lang="en-US" sz="1200" kern="1200" dirty="0" smtClean="0">
                <a:solidFill>
                  <a:schemeClr val="tx1"/>
                </a:solidFill>
                <a:effectLst/>
                <a:latin typeface="+mn-lt"/>
                <a:ea typeface="+mn-ea"/>
                <a:cs typeface="+mn-cs"/>
              </a:rPr>
              <a:t>DX9Target, which executes computations using GPU,</a:t>
            </a:r>
            <a:r>
              <a:rPr lang="en-US" sz="1200" kern="1200" baseline="0" dirty="0" smtClean="0">
                <a:solidFill>
                  <a:schemeClr val="tx1"/>
                </a:solidFill>
                <a:effectLst/>
                <a:latin typeface="+mn-lt"/>
                <a:ea typeface="+mn-ea"/>
                <a:cs typeface="+mn-cs"/>
              </a:rPr>
              <a:t> or a </a:t>
            </a:r>
            <a:r>
              <a:rPr lang="en-US" sz="1200" kern="1200" dirty="0" smtClean="0">
                <a:solidFill>
                  <a:schemeClr val="tx1"/>
                </a:solidFill>
                <a:effectLst/>
                <a:latin typeface="+mn-lt"/>
                <a:ea typeface="+mn-ea"/>
                <a:cs typeface="+mn-cs"/>
              </a:rPr>
              <a:t>X64Multicore</a:t>
            </a:r>
            <a:r>
              <a:rPr lang="en-US" sz="1200" kern="1200" baseline="0" dirty="0" smtClean="0">
                <a:solidFill>
                  <a:schemeClr val="tx1"/>
                </a:solidFill>
                <a:effectLst/>
                <a:latin typeface="+mn-lt"/>
                <a:ea typeface="+mn-ea"/>
                <a:cs typeface="+mn-cs"/>
              </a:rPr>
              <a:t> type</a:t>
            </a:r>
            <a:r>
              <a:rPr lang="en-US" sz="1200" kern="1200" dirty="0" smtClean="0">
                <a:solidFill>
                  <a:schemeClr val="tx1"/>
                </a:solidFill>
                <a:effectLst/>
                <a:latin typeface="+mn-lt"/>
                <a:ea typeface="+mn-ea"/>
                <a:cs typeface="+mn-cs"/>
              </a:rPr>
              <a:t> to run the operation using multi-core CPU</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(but note that this works only on x64).</a:t>
            </a:r>
          </a:p>
          <a:p>
            <a:r>
              <a:rPr lang="en-US" sz="1200" kern="1200" dirty="0" smtClean="0">
                <a:solidFill>
                  <a:schemeClr val="tx1"/>
                </a:solidFill>
                <a:effectLst/>
                <a:latin typeface="+mn-lt"/>
                <a:ea typeface="+mn-ea"/>
                <a:cs typeface="+mn-cs"/>
              </a:rPr>
              <a:t>~~~~~~~~~~~~~~</a:t>
            </a:r>
          </a:p>
          <a:p>
            <a:pPr lvl="0"/>
            <a:r>
              <a:rPr lang="en-US" sz="1200" b="1" kern="1200" dirty="0" smtClean="0">
                <a:solidFill>
                  <a:schemeClr val="tx1"/>
                </a:solidFill>
                <a:effectLst/>
                <a:latin typeface="+mn-lt"/>
                <a:ea typeface="+mn-ea"/>
                <a:cs typeface="+mn-cs"/>
              </a:rPr>
              <a:t>DX9Target</a:t>
            </a:r>
            <a:r>
              <a:rPr lang="en-US" sz="1200" kern="1200" dirty="0" smtClean="0">
                <a:solidFill>
                  <a:schemeClr val="tx1"/>
                </a:solidFill>
                <a:effectLst/>
                <a:latin typeface="+mn-lt"/>
                <a:ea typeface="+mn-ea"/>
                <a:cs typeface="+mn-cs"/>
              </a:rPr>
              <a:t> performs data-parallel operations using </a:t>
            </a:r>
            <a:r>
              <a:rPr lang="en-US" sz="1200" kern="1200" dirty="0" err="1" smtClean="0">
                <a:solidFill>
                  <a:schemeClr val="tx1"/>
                </a:solidFill>
                <a:effectLst/>
                <a:latin typeface="+mn-lt"/>
                <a:ea typeface="+mn-ea"/>
                <a:cs typeface="+mn-cs"/>
              </a:rPr>
              <a:t>shaders</a:t>
            </a:r>
            <a:r>
              <a:rPr lang="en-US" sz="1200" kern="1200" dirty="0" smtClean="0">
                <a:solidFill>
                  <a:schemeClr val="tx1"/>
                </a:solidFill>
                <a:effectLst/>
                <a:latin typeface="+mn-lt"/>
                <a:ea typeface="+mn-ea"/>
                <a:cs typeface="+mn-cs"/>
              </a:rPr>
              <a:t> on your GPU. This is massively parallel, however there are some initial costs associated with copying data to the GPU memory and back.</a:t>
            </a:r>
          </a:p>
          <a:p>
            <a:pPr lvl="0"/>
            <a:r>
              <a:rPr lang="en-US" sz="1200" b="1" kern="1200" dirty="0" smtClean="0">
                <a:solidFill>
                  <a:schemeClr val="tx1"/>
                </a:solidFill>
                <a:effectLst/>
                <a:latin typeface="+mn-lt"/>
                <a:ea typeface="+mn-ea"/>
                <a:cs typeface="+mn-cs"/>
              </a:rPr>
              <a:t>X64MultiCore</a:t>
            </a:r>
            <a:r>
              <a:rPr lang="en-US" sz="1200" kern="1200" dirty="0" smtClean="0">
                <a:solidFill>
                  <a:schemeClr val="tx1"/>
                </a:solidFill>
                <a:effectLst/>
                <a:latin typeface="+mn-lt"/>
                <a:ea typeface="+mn-ea"/>
                <a:cs typeface="+mn-cs"/>
              </a:rPr>
              <a:t> performs data-parallel operations using multi-core 64bit CPU. This is using highly optimized native implementation.</a:t>
            </a:r>
          </a:p>
          <a:p>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CA5D3BF3-D352-46FC-8343-31F56E6730EA}" type="slidenum">
              <a:rPr lang="en-US" smtClean="0"/>
              <a:pPr/>
              <a:t>76</a:t>
            </a:fld>
            <a:endParaRPr lang="en-US"/>
          </a:p>
        </p:txBody>
      </p:sp>
    </p:spTree>
    <p:extLst>
      <p:ext uri="{BB962C8B-B14F-4D97-AF65-F5344CB8AC3E}">
        <p14:creationId xmlns:p14="http://schemas.microsoft.com/office/powerpoint/2010/main" val="361469245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mn-lt"/>
                <a:ea typeface="+mn-ea"/>
                <a:cs typeface="+mn-cs"/>
              </a:rPr>
              <a:t>These</a:t>
            </a:r>
            <a:r>
              <a:rPr lang="en-US" sz="1200" kern="1200" baseline="0" dirty="0" smtClean="0">
                <a:solidFill>
                  <a:schemeClr val="tx1"/>
                </a:solidFill>
                <a:effectLst/>
                <a:latin typeface="+mn-lt"/>
                <a:ea typeface="+mn-ea"/>
                <a:cs typeface="+mn-cs"/>
              </a:rPr>
              <a:t> are </a:t>
            </a:r>
            <a:r>
              <a:rPr lang="en-US" sz="1200" kern="1200" dirty="0" smtClean="0">
                <a:solidFill>
                  <a:schemeClr val="tx1"/>
                </a:solidFill>
                <a:effectLst/>
                <a:latin typeface="+mn-lt"/>
                <a:ea typeface="+mn-ea"/>
                <a:cs typeface="+mn-cs"/>
              </a:rPr>
              <a:t>tests run on a laptop, some of the results are quite impressive! </a:t>
            </a:r>
          </a:p>
          <a:p>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A5D3BF3-D352-46FC-8343-31F56E6730EA}" type="slidenum">
              <a:rPr lang="en-US" smtClean="0"/>
              <a:pPr/>
              <a:t>77</a:t>
            </a:fld>
            <a:endParaRPr lang="en-US"/>
          </a:p>
        </p:txBody>
      </p:sp>
    </p:spTree>
    <p:extLst>
      <p:ext uri="{BB962C8B-B14F-4D97-AF65-F5344CB8AC3E}">
        <p14:creationId xmlns:p14="http://schemas.microsoft.com/office/powerpoint/2010/main" val="282602180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a:bodyPr>
          <a:lstStyle>
            <a:extLst/>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kern="1200" dirty="0" smtClean="0">
              <a:solidFill>
                <a:schemeClr val="tx1"/>
              </a:solidFill>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78</a:t>
            </a:fld>
            <a:endParaRPr lang="en-US"/>
          </a:p>
        </p:txBody>
      </p:sp>
    </p:spTree>
    <p:extLst>
      <p:ext uri="{BB962C8B-B14F-4D97-AF65-F5344CB8AC3E}">
        <p14:creationId xmlns:p14="http://schemas.microsoft.com/office/powerpoint/2010/main" val="1862981325"/>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endParaRPr lang="en-US"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79</a:t>
            </a:fld>
            <a:endParaRPr lang="en-US"/>
          </a:p>
        </p:txBody>
      </p:sp>
    </p:spTree>
    <p:extLst>
      <p:ext uri="{BB962C8B-B14F-4D97-AF65-F5344CB8AC3E}">
        <p14:creationId xmlns:p14="http://schemas.microsoft.com/office/powerpoint/2010/main" val="14606687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a:bodyPr>
          <a:lstStyle>
            <a:extLst/>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So the problem</a:t>
            </a:r>
            <a:r>
              <a:rPr lang="en-US" sz="1200" baseline="0" dirty="0" smtClean="0"/>
              <a:t> is that “the free lunch is over”!</a:t>
            </a:r>
          </a:p>
          <a:p>
            <a:r>
              <a:rPr lang="en-US" sz="1200" kern="1200" dirty="0" smtClean="0">
                <a:solidFill>
                  <a:schemeClr val="tx1"/>
                </a:solidFill>
                <a:effectLst/>
                <a:latin typeface="+mn-lt"/>
                <a:ea typeface="+mn-ea"/>
                <a:cs typeface="+mn-cs"/>
              </a:rPr>
              <a:t>These days and more and more in</a:t>
            </a:r>
            <a:r>
              <a:rPr lang="en-US" sz="1200" kern="1200" baseline="0" dirty="0" smtClean="0">
                <a:solidFill>
                  <a:schemeClr val="tx1"/>
                </a:solidFill>
                <a:effectLst/>
                <a:latin typeface="+mn-lt"/>
                <a:ea typeface="+mn-ea"/>
                <a:cs typeface="+mn-cs"/>
              </a:rPr>
              <a:t> the future, </a:t>
            </a:r>
            <a:r>
              <a:rPr lang="en-US" sz="1200" kern="1200" dirty="0" smtClean="0">
                <a:solidFill>
                  <a:schemeClr val="tx1"/>
                </a:solidFill>
                <a:effectLst/>
                <a:latin typeface="+mn-lt"/>
                <a:ea typeface="+mn-ea"/>
                <a:cs typeface="+mn-cs"/>
              </a:rPr>
              <a:t>computer are shipped with multiple cores, which enable to process several tasks at the same time.</a:t>
            </a:r>
          </a:p>
          <a:p>
            <a:r>
              <a:rPr lang="en-US" sz="1200" b="1" kern="1200" dirty="0" smtClean="0">
                <a:solidFill>
                  <a:schemeClr val="tx1"/>
                </a:solidFill>
                <a:latin typeface="+mn-lt"/>
                <a:ea typeface="+mn-ea"/>
                <a:cs typeface="+mn-cs"/>
              </a:rPr>
              <a:t>Until now, program languages were design without concurrency in mind</a:t>
            </a:r>
            <a:r>
              <a:rPr lang="en-US" sz="1200" kern="1200" dirty="0" smtClean="0">
                <a:solidFill>
                  <a:schemeClr val="tx1"/>
                </a:solidFill>
                <a:latin typeface="+mn-lt"/>
                <a:ea typeface="+mn-ea"/>
                <a:cs typeface="+mn-cs"/>
              </a:rPr>
              <a:t>, and we write</a:t>
            </a:r>
            <a:r>
              <a:rPr lang="en-US" sz="1200" kern="1200" baseline="0" dirty="0" smtClean="0">
                <a:solidFill>
                  <a:schemeClr val="tx1"/>
                </a:solidFill>
                <a:latin typeface="+mn-lt"/>
                <a:ea typeface="+mn-ea"/>
                <a:cs typeface="+mn-cs"/>
              </a:rPr>
              <a:t> code in a </a:t>
            </a:r>
            <a:r>
              <a:rPr lang="en-US" sz="1200" kern="1200" dirty="0" smtClean="0">
                <a:solidFill>
                  <a:schemeClr val="tx1"/>
                </a:solidFill>
                <a:latin typeface="+mn-lt"/>
                <a:ea typeface="+mn-ea"/>
                <a:cs typeface="+mn-cs"/>
              </a:rPr>
              <a:t>sequential way that execute a single stream of operations.</a:t>
            </a:r>
          </a:p>
          <a:p>
            <a:r>
              <a:rPr lang="en-US" sz="1200" kern="1200" dirty="0" smtClean="0">
                <a:solidFill>
                  <a:schemeClr val="tx1"/>
                </a:solidFill>
                <a:effectLst/>
                <a:latin typeface="+mn-lt"/>
                <a:ea typeface="+mn-ea"/>
                <a:cs typeface="+mn-cs"/>
              </a:rPr>
              <a:t>But Today we’re facing new challenges,</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we need to write programs that process large data sets and scale to a large number of processors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Currently </a:t>
            </a:r>
            <a:r>
              <a:rPr lang="en-US" sz="1200" dirty="0" smtClean="0"/>
              <a:t>writing</a:t>
            </a:r>
            <a:r>
              <a:rPr lang="en-US" sz="1200" baseline="0" dirty="0" smtClean="0"/>
              <a:t> a concurrent application is </a:t>
            </a:r>
            <a:r>
              <a:rPr lang="en-US" sz="1200" dirty="0" smtClean="0"/>
              <a:t>painful and problematic to take advantage of many cores because of shared memory, locking, and other imperative programming techniques</a:t>
            </a:r>
          </a:p>
          <a:p>
            <a:endParaRPr lang="en-US" sz="1200"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8</a:t>
            </a:fld>
            <a:endParaRPr lang="en-US"/>
          </a:p>
        </p:txBody>
      </p:sp>
    </p:spTree>
    <p:extLst>
      <p:ext uri="{BB962C8B-B14F-4D97-AF65-F5344CB8AC3E}">
        <p14:creationId xmlns:p14="http://schemas.microsoft.com/office/powerpoint/2010/main" val="86442621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Software Transactional Memory (STM) is an approach for solving the concurrency problems associated with shared state. </a:t>
            </a:r>
            <a:endParaRPr lang="en-US" sz="1200" i="1" kern="1200" dirty="0" smtClean="0">
              <a:solidFill>
                <a:schemeClr val="tx1"/>
              </a:solidFill>
              <a:effectLst/>
              <a:latin typeface="+mn-lt"/>
              <a:ea typeface="+mn-ea"/>
              <a:cs typeface="+mn-cs"/>
            </a:endParaRPr>
          </a:p>
          <a:p>
            <a:r>
              <a:rPr lang="en-US" sz="1200" i="1" kern="1200" dirty="0" smtClean="0">
                <a:solidFill>
                  <a:schemeClr val="tx1"/>
                </a:solidFill>
                <a:effectLst/>
                <a:latin typeface="+mn-lt"/>
                <a:ea typeface="+mn-ea"/>
                <a:cs typeface="+mn-cs"/>
              </a:rPr>
              <a:t>In fact</a:t>
            </a:r>
            <a:r>
              <a:rPr lang="en-US" sz="1200" i="1" kern="1200" baseline="0" dirty="0" smtClean="0">
                <a:solidFill>
                  <a:schemeClr val="tx1"/>
                </a:solidFill>
                <a:effectLst/>
                <a:latin typeface="+mn-lt"/>
                <a:ea typeface="+mn-ea"/>
                <a:cs typeface="+mn-cs"/>
              </a:rPr>
              <a:t> </a:t>
            </a:r>
            <a:r>
              <a:rPr lang="en-US" sz="1200" i="1" kern="1200" dirty="0" smtClean="0">
                <a:solidFill>
                  <a:schemeClr val="tx1"/>
                </a:solidFill>
                <a:effectLst/>
                <a:latin typeface="+mn-lt"/>
                <a:ea typeface="+mn-ea"/>
                <a:cs typeface="+mn-cs"/>
              </a:rPr>
              <a:t>STM avoids the use of traditional, error-prone locks to control the access to shared memory. </a:t>
            </a:r>
          </a:p>
          <a:p>
            <a:r>
              <a:rPr lang="en-US" sz="1200" i="1" kern="1200" dirty="0" smtClean="0">
                <a:solidFill>
                  <a:schemeClr val="tx1"/>
                </a:solidFill>
                <a:effectLst/>
                <a:latin typeface="+mn-lt"/>
                <a:ea typeface="+mn-ea"/>
                <a:cs typeface="+mn-cs"/>
              </a:rPr>
              <a:t>What do I mean with is</a:t>
            </a:r>
            <a:r>
              <a:rPr lang="en-US" sz="1200" i="1" kern="1200" baseline="0" dirty="0" smtClean="0">
                <a:solidFill>
                  <a:schemeClr val="tx1"/>
                </a:solidFill>
                <a:effectLst/>
                <a:latin typeface="+mn-lt"/>
                <a:ea typeface="+mn-ea"/>
                <a:cs typeface="+mn-cs"/>
              </a:rPr>
              <a:t> that u</a:t>
            </a:r>
            <a:r>
              <a:rPr lang="en-US" sz="1200" i="1" kern="1200" dirty="0" smtClean="0">
                <a:solidFill>
                  <a:schemeClr val="tx1"/>
                </a:solidFill>
                <a:effectLst/>
                <a:latin typeface="+mn-lt"/>
                <a:ea typeface="+mn-ea"/>
                <a:cs typeface="+mn-cs"/>
              </a:rPr>
              <a:t>sing</a:t>
            </a:r>
            <a:r>
              <a:rPr lang="en-US" sz="1200" i="1" kern="1200" baseline="0" dirty="0" smtClean="0">
                <a:solidFill>
                  <a:schemeClr val="tx1"/>
                </a:solidFill>
                <a:effectLst/>
                <a:latin typeface="+mn-lt"/>
                <a:ea typeface="+mn-ea"/>
                <a:cs typeface="+mn-cs"/>
              </a:rPr>
              <a:t> </a:t>
            </a:r>
            <a:r>
              <a:rPr lang="en-US" sz="1200" i="1" kern="1200" dirty="0" smtClean="0">
                <a:solidFill>
                  <a:schemeClr val="tx1"/>
                </a:solidFill>
                <a:effectLst/>
                <a:latin typeface="+mn-lt"/>
                <a:ea typeface="+mn-ea"/>
                <a:cs typeface="+mn-cs"/>
              </a:rPr>
              <a:t>STM,</a:t>
            </a:r>
            <a:r>
              <a:rPr lang="en-US" sz="1200" i="1" kern="1200" baseline="0" dirty="0" smtClean="0">
                <a:solidFill>
                  <a:schemeClr val="tx1"/>
                </a:solidFill>
                <a:effectLst/>
                <a:latin typeface="+mn-lt"/>
                <a:ea typeface="+mn-ea"/>
                <a:cs typeface="+mn-cs"/>
              </a:rPr>
              <a:t> </a:t>
            </a:r>
            <a:r>
              <a:rPr lang="en-US" sz="1200" i="1" kern="1200" dirty="0" smtClean="0">
                <a:solidFill>
                  <a:schemeClr val="tx1"/>
                </a:solidFill>
                <a:effectLst/>
                <a:latin typeface="+mn-lt"/>
                <a:ea typeface="+mn-ea"/>
                <a:cs typeface="+mn-cs"/>
              </a:rPr>
              <a:t>Instead of</a:t>
            </a:r>
            <a:r>
              <a:rPr lang="en-US" sz="1200" i="1" kern="1200" baseline="0" dirty="0" smtClean="0">
                <a:solidFill>
                  <a:schemeClr val="tx1"/>
                </a:solidFill>
                <a:effectLst/>
                <a:latin typeface="+mn-lt"/>
                <a:ea typeface="+mn-ea"/>
                <a:cs typeface="+mn-cs"/>
              </a:rPr>
              <a:t> traditional </a:t>
            </a:r>
            <a:r>
              <a:rPr lang="en-US" sz="1200" i="1" kern="1200" dirty="0" smtClean="0">
                <a:solidFill>
                  <a:schemeClr val="tx1"/>
                </a:solidFill>
                <a:effectLst/>
                <a:latin typeface="+mn-lt"/>
                <a:ea typeface="+mn-ea"/>
                <a:cs typeface="+mn-cs"/>
              </a:rPr>
              <a:t>locks we can specify a section of code that will make atomic changes to shared memory.</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One of</a:t>
            </a:r>
            <a:r>
              <a:rPr lang="en-US" sz="1200" kern="1200" baseline="0" dirty="0" smtClean="0">
                <a:solidFill>
                  <a:schemeClr val="tx1"/>
                </a:solidFill>
                <a:effectLst/>
                <a:latin typeface="+mn-lt"/>
                <a:ea typeface="+mn-ea"/>
                <a:cs typeface="+mn-cs"/>
              </a:rPr>
              <a:t> the benefits of</a:t>
            </a:r>
            <a:r>
              <a:rPr lang="en-US" sz="1200" kern="1200" dirty="0" smtClean="0">
                <a:solidFill>
                  <a:schemeClr val="tx1"/>
                </a:solidFill>
                <a:effectLst/>
                <a:latin typeface="+mn-lt"/>
                <a:ea typeface="+mn-ea"/>
                <a:cs typeface="+mn-cs"/>
              </a:rPr>
              <a:t> STM is that</a:t>
            </a:r>
            <a:r>
              <a:rPr lang="en-US" sz="1200" kern="1200" baseline="0" dirty="0" smtClean="0">
                <a:solidFill>
                  <a:schemeClr val="tx1"/>
                </a:solidFill>
                <a:effectLst/>
                <a:latin typeface="+mn-lt"/>
                <a:ea typeface="+mn-ea"/>
                <a:cs typeface="+mn-cs"/>
              </a:rPr>
              <a:t> it </a:t>
            </a:r>
            <a:r>
              <a:rPr lang="en-US" sz="1200" kern="1200" dirty="0" smtClean="0">
                <a:solidFill>
                  <a:schemeClr val="tx1"/>
                </a:solidFill>
                <a:effectLst/>
                <a:latin typeface="+mn-lt"/>
                <a:ea typeface="+mn-ea"/>
                <a:cs typeface="+mn-cs"/>
              </a:rPr>
              <a:t>allows us to make concurrent</a:t>
            </a:r>
            <a:r>
              <a:rPr lang="en-US" sz="1200" kern="1200" baseline="0" dirty="0" smtClean="0">
                <a:solidFill>
                  <a:schemeClr val="tx1"/>
                </a:solidFill>
                <a:effectLst/>
                <a:latin typeface="+mn-lt"/>
                <a:ea typeface="+mn-ea"/>
                <a:cs typeface="+mn-cs"/>
              </a:rPr>
              <a:t> and</a:t>
            </a:r>
            <a:r>
              <a:rPr lang="en-US" sz="1200" kern="1200" dirty="0" smtClean="0">
                <a:solidFill>
                  <a:schemeClr val="tx1"/>
                </a:solidFill>
                <a:effectLst/>
                <a:latin typeface="+mn-lt"/>
                <a:ea typeface="+mn-ea"/>
                <a:cs typeface="+mn-cs"/>
              </a:rPr>
              <a:t> coordinated changes to multiple variables.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In theory STM works just like transactions in a database. In</a:t>
            </a:r>
            <a:r>
              <a:rPr lang="en-US" sz="1200" kern="1200" baseline="0" dirty="0" smtClean="0">
                <a:solidFill>
                  <a:schemeClr val="tx1"/>
                </a:solidFill>
                <a:effectLst/>
                <a:latin typeface="+mn-lt"/>
                <a:ea typeface="+mn-ea"/>
                <a:cs typeface="+mn-cs"/>
              </a:rPr>
              <a:t> fact a memory</a:t>
            </a:r>
            <a:r>
              <a:rPr lang="en-US" sz="1200" kern="1200" dirty="0" smtClean="0">
                <a:solidFill>
                  <a:schemeClr val="tx1"/>
                </a:solidFill>
                <a:effectLst/>
                <a:latin typeface="+mn-lt"/>
                <a:ea typeface="+mn-ea"/>
                <a:cs typeface="+mn-cs"/>
              </a:rPr>
              <a:t> transaction is a unit of work that either completes entirety or has no effect at all.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As the ACID in the Database Transaction, STM is atomic, consistent, and isolated… but not durable</a:t>
            </a:r>
            <a:r>
              <a:rPr lang="en-US" sz="1200" kern="1200" baseline="0" dirty="0" smtClean="0">
                <a:solidFill>
                  <a:schemeClr val="tx1"/>
                </a:solidFill>
                <a:effectLst/>
                <a:latin typeface="+mn-lt"/>
                <a:ea typeface="+mn-ea"/>
                <a:cs typeface="+mn-cs"/>
              </a:rPr>
              <a:t> of course.</a:t>
            </a:r>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~~~~~Transactional memory is intended to make programming with threads simpler, in particular synchronizing access to data shared between several threads using </a:t>
            </a:r>
            <a:r>
              <a:rPr lang="en-US" sz="1200" i="1" kern="1200" dirty="0" smtClean="0">
                <a:solidFill>
                  <a:schemeClr val="tx1"/>
                </a:solidFill>
                <a:effectLst/>
                <a:latin typeface="+mn-lt"/>
                <a:ea typeface="+mn-ea"/>
                <a:cs typeface="+mn-cs"/>
              </a:rPr>
              <a:t>transactions</a:t>
            </a:r>
            <a:r>
              <a:rPr lang="en-US" sz="1200" kern="1200" dirty="0" smtClean="0">
                <a:solidFill>
                  <a:schemeClr val="tx1"/>
                </a:solidFill>
                <a:effectLst/>
                <a:latin typeface="+mn-lt"/>
                <a:ea typeface="+mn-ea"/>
                <a:cs typeface="+mn-cs"/>
              </a:rPr>
              <a:t>. </a:t>
            </a:r>
            <a:endParaRPr lang="en-US" sz="1200" i="1"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Ideally different threads cannot try to modify the same piece of data at the same time, dirty reads are not possible, and deadlocks are automatically detected and handled.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Of course this also leads to the same issues such as questions about optimistic versus pessimistic locking, lock granularity, and the performance impact.</a:t>
            </a:r>
            <a:endParaRPr lang="en-US" sz="1200" i="1"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There is an </a:t>
            </a:r>
            <a:r>
              <a:rPr lang="en-US" sz="1200" i="1" kern="1200" dirty="0" smtClean="0">
                <a:solidFill>
                  <a:schemeClr val="tx1"/>
                </a:solidFill>
                <a:effectLst/>
                <a:latin typeface="+mn-lt"/>
                <a:ea typeface="+mn-ea"/>
                <a:cs typeface="+mn-cs"/>
              </a:rPr>
              <a:t>Hardware Transactional Memory</a:t>
            </a:r>
            <a:r>
              <a:rPr lang="en-US" sz="1200" kern="1200" dirty="0" smtClean="0">
                <a:solidFill>
                  <a:schemeClr val="tx1"/>
                </a:solidFill>
                <a:effectLst/>
                <a:latin typeface="+mn-lt"/>
                <a:ea typeface="+mn-ea"/>
                <a:cs typeface="+mn-cs"/>
              </a:rPr>
              <a:t> (HTM) system uses multi-word synchronization operations of the CPU to implement the requirements of the transaction directly</a:t>
            </a:r>
          </a:p>
          <a:p>
            <a:r>
              <a:rPr lang="en-US" sz="1200" kern="1200" dirty="0" smtClean="0">
                <a:solidFill>
                  <a:schemeClr val="tx1"/>
                </a:solidFill>
                <a:effectLst/>
                <a:latin typeface="+mn-lt"/>
                <a:ea typeface="+mn-ea"/>
                <a:cs typeface="+mn-cs"/>
              </a:rPr>
              <a:t> </a:t>
            </a:r>
          </a:p>
          <a:p>
            <a:r>
              <a:rPr lang="en-US" sz="1200" b="1" kern="1200" dirty="0" smtClean="0">
                <a:solidFill>
                  <a:schemeClr val="tx1"/>
                </a:solidFill>
                <a:effectLst/>
                <a:latin typeface="+mn-lt"/>
                <a:ea typeface="+mn-ea"/>
                <a:cs typeface="+mn-cs"/>
              </a:rPr>
              <a:t>Atomic:</a:t>
            </a:r>
          </a:p>
          <a:p>
            <a:r>
              <a:rPr lang="en-US" sz="1200" kern="1200" dirty="0" smtClean="0">
                <a:solidFill>
                  <a:schemeClr val="tx1"/>
                </a:solidFill>
                <a:effectLst/>
                <a:latin typeface="+mn-lt"/>
                <a:ea typeface="+mn-ea"/>
                <a:cs typeface="+mn-cs"/>
              </a:rPr>
              <a:t>From the point of view of code running in another transaction, either all of the side effects of a transaction take place, or none of them do.</a:t>
            </a:r>
          </a:p>
          <a:p>
            <a:r>
              <a:rPr lang="en-US" sz="1200" b="1" kern="1200" dirty="0" smtClean="0">
                <a:solidFill>
                  <a:schemeClr val="tx1"/>
                </a:solidFill>
                <a:effectLst/>
                <a:latin typeface="+mn-lt"/>
                <a:ea typeface="+mn-ea"/>
                <a:cs typeface="+mn-cs"/>
              </a:rPr>
              <a:t>Consistent:</a:t>
            </a:r>
          </a:p>
          <a:p>
            <a:r>
              <a:rPr lang="en-US" sz="1200" kern="1200" dirty="0" smtClean="0">
                <a:solidFill>
                  <a:schemeClr val="tx1"/>
                </a:solidFill>
                <a:effectLst/>
                <a:latin typeface="+mn-lt"/>
                <a:ea typeface="+mn-ea"/>
                <a:cs typeface="+mn-cs"/>
              </a:rPr>
              <a:t>Transactions guarantee preservation of invariants specified through validators (like those we’ve already seen for atoms and agents). If any of the changes attempted by a transaction fail to validate, none of the changes will be made.</a:t>
            </a:r>
          </a:p>
          <a:p>
            <a:r>
              <a:rPr lang="en-US" sz="1200" b="1" kern="1200" dirty="0" smtClean="0">
                <a:solidFill>
                  <a:schemeClr val="tx1"/>
                </a:solidFill>
                <a:effectLst/>
                <a:latin typeface="+mn-lt"/>
                <a:ea typeface="+mn-ea"/>
                <a:cs typeface="+mn-cs"/>
              </a:rPr>
              <a:t>Isolated:</a:t>
            </a:r>
          </a:p>
          <a:p>
            <a:r>
              <a:rPr lang="en-US" sz="1200" kern="1200" dirty="0" smtClean="0">
                <a:solidFill>
                  <a:schemeClr val="tx1"/>
                </a:solidFill>
                <a:effectLst/>
                <a:latin typeface="+mn-lt"/>
                <a:ea typeface="+mn-ea"/>
                <a:cs typeface="+mn-cs"/>
              </a:rPr>
              <a:t>Although multiple transactions can execute concurrently, the effect of concurrent transactions will be indistinguishable from those transactions running sequentially.</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You may recognize these as the first three of the ACID properties supported by many databases. The missing property is durability—STM data will not survive power loss or crashes. If you need durability, you need to use a database.”</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A5D3BF3-D352-46FC-8343-31F56E6730EA}" type="slidenum">
              <a:rPr lang="en-US" smtClean="0"/>
              <a:pPr/>
              <a:t>80</a:t>
            </a:fld>
            <a:endParaRPr lang="en-US"/>
          </a:p>
        </p:txBody>
      </p:sp>
    </p:spTree>
    <p:extLst>
      <p:ext uri="{BB962C8B-B14F-4D97-AF65-F5344CB8AC3E}">
        <p14:creationId xmlns:p14="http://schemas.microsoft.com/office/powerpoint/2010/main" val="282602180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1" kern="1200" dirty="0" smtClean="0">
                <a:solidFill>
                  <a:schemeClr val="tx1"/>
                </a:solidFill>
                <a:effectLst/>
                <a:latin typeface="+mn-lt"/>
                <a:ea typeface="+mn-ea"/>
                <a:cs typeface="+mn-cs"/>
              </a:rPr>
              <a:t>I borrowed the</a:t>
            </a:r>
            <a:r>
              <a:rPr lang="en-US" sz="1200" i="1" kern="1200" baseline="0" dirty="0" smtClean="0">
                <a:solidFill>
                  <a:schemeClr val="tx1"/>
                </a:solidFill>
                <a:effectLst/>
                <a:latin typeface="+mn-lt"/>
                <a:ea typeface="+mn-ea"/>
                <a:cs typeface="+mn-cs"/>
              </a:rPr>
              <a:t> STM implementation from the </a:t>
            </a:r>
            <a:r>
              <a:rPr lang="en-US" sz="1200" i="1" kern="1200" baseline="0" dirty="0" err="1" smtClean="0">
                <a:solidFill>
                  <a:schemeClr val="tx1"/>
                </a:solidFill>
                <a:effectLst/>
                <a:latin typeface="+mn-lt"/>
                <a:ea typeface="+mn-ea"/>
                <a:cs typeface="+mn-cs"/>
              </a:rPr>
              <a:t>FsharpX</a:t>
            </a:r>
            <a:r>
              <a:rPr lang="en-US" sz="1200" i="1" kern="1200" baseline="0" dirty="0" smtClean="0">
                <a:solidFill>
                  <a:schemeClr val="tx1"/>
                </a:solidFill>
                <a:effectLst/>
                <a:latin typeface="+mn-lt"/>
                <a:ea typeface="+mn-ea"/>
                <a:cs typeface="+mn-cs"/>
              </a:rPr>
              <a:t> library, </a:t>
            </a:r>
          </a:p>
          <a:p>
            <a:r>
              <a:rPr lang="en-US" sz="1200" i="1" kern="1200" baseline="0" dirty="0" smtClean="0">
                <a:solidFill>
                  <a:schemeClr val="tx1"/>
                </a:solidFill>
                <a:effectLst/>
                <a:latin typeface="+mn-lt"/>
                <a:ea typeface="+mn-ea"/>
                <a:cs typeface="+mn-cs"/>
              </a:rPr>
              <a:t>In this implementation t</a:t>
            </a:r>
            <a:r>
              <a:rPr lang="en-US" sz="1200" i="1" kern="1200" dirty="0" smtClean="0">
                <a:solidFill>
                  <a:schemeClr val="tx1"/>
                </a:solidFill>
                <a:effectLst/>
                <a:latin typeface="+mn-lt"/>
                <a:ea typeface="+mn-ea"/>
                <a:cs typeface="+mn-cs"/>
              </a:rPr>
              <a:t>he F# monadic interface defines the monad type </a:t>
            </a:r>
            <a:r>
              <a:rPr lang="en-US" sz="1200" i="1" kern="1200" dirty="0" err="1" smtClean="0">
                <a:solidFill>
                  <a:schemeClr val="tx1"/>
                </a:solidFill>
                <a:effectLst/>
                <a:latin typeface="+mn-lt"/>
                <a:ea typeface="+mn-ea"/>
                <a:cs typeface="+mn-cs"/>
              </a:rPr>
              <a:t>Stm</a:t>
            </a:r>
            <a:r>
              <a:rPr lang="en-US" sz="1200" i="1" kern="1200" dirty="0" smtClean="0">
                <a:solidFill>
                  <a:schemeClr val="tx1"/>
                </a:solidFill>
                <a:effectLst/>
                <a:latin typeface="+mn-lt"/>
                <a:ea typeface="+mn-ea"/>
                <a:cs typeface="+mn-cs"/>
              </a:rPr>
              <a:t>&lt;’T&gt; with a corresponding builder class to enable computation expression syntax.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kern="1200" dirty="0" smtClean="0">
                <a:solidFill>
                  <a:schemeClr val="tx1"/>
                </a:solidFill>
                <a:effectLst/>
                <a:latin typeface="+mn-lt"/>
                <a:ea typeface="+mn-ea"/>
                <a:cs typeface="+mn-cs"/>
              </a:rPr>
              <a:t>The advantage of using computation expressions is that the transaction log is explicitly passed between functions.</a:t>
            </a:r>
            <a:endParaRPr lang="en-US" sz="1200" kern="1200" dirty="0" smtClean="0">
              <a:solidFill>
                <a:schemeClr val="tx1"/>
              </a:solidFill>
              <a:effectLst/>
              <a:latin typeface="+mn-lt"/>
              <a:ea typeface="+mn-ea"/>
              <a:cs typeface="+mn-cs"/>
            </a:endParaRPr>
          </a:p>
          <a:p>
            <a:r>
              <a:rPr lang="en-US" sz="1200" i="1" kern="1200" dirty="0" smtClean="0">
                <a:solidFill>
                  <a:schemeClr val="tx1"/>
                </a:solidFill>
                <a:effectLst/>
                <a:latin typeface="+mn-lt"/>
                <a:ea typeface="+mn-ea"/>
                <a:cs typeface="+mn-cs"/>
              </a:rPr>
              <a:t>The main idea is that a block</a:t>
            </a:r>
            <a:r>
              <a:rPr lang="en-US" sz="1200" i="1" kern="1200" baseline="0" dirty="0" smtClean="0">
                <a:solidFill>
                  <a:schemeClr val="tx1"/>
                </a:solidFill>
                <a:effectLst/>
                <a:latin typeface="+mn-lt"/>
                <a:ea typeface="+mn-ea"/>
                <a:cs typeface="+mn-cs"/>
              </a:rPr>
              <a:t> of code including nested calls, can be enclosed by an atomic block with the guarantee that it runs atomically using any locks.</a:t>
            </a:r>
          </a:p>
          <a:p>
            <a:endParaRPr lang="en-US" sz="1200" i="1" kern="1200" baseline="0" dirty="0" smtClean="0">
              <a:solidFill>
                <a:schemeClr val="tx1"/>
              </a:solidFill>
              <a:effectLst/>
              <a:latin typeface="+mn-lt"/>
              <a:ea typeface="+mn-ea"/>
              <a:cs typeface="+mn-cs"/>
            </a:endParaRPr>
          </a:p>
          <a:p>
            <a:r>
              <a:rPr lang="en-US" sz="1200" i="1" kern="1200" baseline="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Gregory </a:t>
            </a:r>
            <a:r>
              <a:rPr lang="en-US" sz="1200" kern="1200" dirty="0" err="1" smtClean="0">
                <a:solidFill>
                  <a:schemeClr val="tx1"/>
                </a:solidFill>
                <a:effectLst/>
                <a:latin typeface="+mn-lt"/>
                <a:ea typeface="+mn-ea"/>
                <a:cs typeface="+mn-cs"/>
              </a:rPr>
              <a:t>Neverov</a:t>
            </a:r>
            <a:r>
              <a:rPr lang="en-US" sz="1200" kern="1200" dirty="0" smtClean="0">
                <a:solidFill>
                  <a:schemeClr val="tx1"/>
                </a:solidFill>
                <a:effectLst/>
                <a:latin typeface="+mn-lt"/>
                <a:ea typeface="+mn-ea"/>
                <a:cs typeface="+mn-cs"/>
              </a:rPr>
              <a:t> created a monad to bring this functionality to F#. In addition to the source for the STM monad, this library includes an </a:t>
            </a:r>
            <a:r>
              <a:rPr lang="en-US" sz="1200" kern="1200" dirty="0" err="1" smtClean="0">
                <a:solidFill>
                  <a:schemeClr val="tx1"/>
                </a:solidFill>
                <a:effectLst/>
                <a:latin typeface="+mn-lt"/>
                <a:ea typeface="+mn-ea"/>
                <a:cs typeface="+mn-cs"/>
              </a:rPr>
              <a:t>ArrayQueue</a:t>
            </a:r>
            <a:r>
              <a:rPr lang="en-US" sz="1200" kern="1200" dirty="0" smtClean="0">
                <a:solidFill>
                  <a:schemeClr val="tx1"/>
                </a:solidFill>
                <a:effectLst/>
                <a:latin typeface="+mn-lt"/>
                <a:ea typeface="+mn-ea"/>
                <a:cs typeface="+mn-cs"/>
              </a:rPr>
              <a:t> and </a:t>
            </a:r>
            <a:r>
              <a:rPr lang="en-US" sz="1200" kern="1200" dirty="0" err="1" smtClean="0">
                <a:solidFill>
                  <a:schemeClr val="tx1"/>
                </a:solidFill>
                <a:effectLst/>
                <a:latin typeface="+mn-lt"/>
                <a:ea typeface="+mn-ea"/>
                <a:cs typeface="+mn-cs"/>
              </a:rPr>
              <a:t>ListQueue</a:t>
            </a:r>
            <a:r>
              <a:rPr lang="en-US" sz="1200" kern="1200" dirty="0" smtClean="0">
                <a:solidFill>
                  <a:schemeClr val="tx1"/>
                </a:solidFill>
                <a:effectLst/>
                <a:latin typeface="+mn-lt"/>
                <a:ea typeface="+mn-ea"/>
                <a:cs typeface="+mn-cs"/>
              </a:rPr>
              <a:t> that are built on top of the STM monad. </a:t>
            </a:r>
          </a:p>
          <a:p>
            <a:endParaRPr lang="en-US" sz="1200" i="1"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kern="1200" baseline="0" dirty="0" smtClean="0">
                <a:solidFill>
                  <a:schemeClr val="tx1"/>
                </a:solidFill>
                <a:effectLst/>
                <a:latin typeface="+mn-lt"/>
                <a:ea typeface="+mn-ea"/>
                <a:cs typeface="+mn-cs"/>
              </a:rPr>
              <a:t>An atomic block runs accumulating a thread-local transaction log that records every memory read &amp; write</a:t>
            </a:r>
          </a:p>
          <a:p>
            <a:endParaRPr lang="en-US" sz="1200" i="1" kern="1200" dirty="0" smtClean="0">
              <a:solidFill>
                <a:schemeClr val="tx1"/>
              </a:solidFill>
              <a:effectLst/>
              <a:latin typeface="+mn-lt"/>
              <a:ea typeface="+mn-ea"/>
              <a:cs typeface="+mn-cs"/>
            </a:endParaRPr>
          </a:p>
          <a:p>
            <a:r>
              <a:rPr lang="en-US" sz="1200" i="1" kern="1200" dirty="0" smtClean="0">
                <a:solidFill>
                  <a:schemeClr val="tx1"/>
                </a:solidFill>
                <a:effectLst/>
                <a:latin typeface="+mn-lt"/>
                <a:ea typeface="+mn-ea"/>
                <a:cs typeface="+mn-cs"/>
              </a:rPr>
              <a:t>An issue with the implementation of STM systems is how to access the transaction log to make reads and writes during a transaction. Two common </a:t>
            </a:r>
            <a:r>
              <a:rPr lang="en-US" sz="1200" i="1" kern="1200" dirty="0" err="1" smtClean="0">
                <a:solidFill>
                  <a:schemeClr val="tx1"/>
                </a:solidFill>
                <a:effectLst/>
                <a:latin typeface="+mn-lt"/>
                <a:ea typeface="+mn-ea"/>
                <a:cs typeface="+mn-cs"/>
              </a:rPr>
              <a:t>approachs</a:t>
            </a:r>
            <a:r>
              <a:rPr lang="en-US" sz="1200" i="1" kern="1200" dirty="0" smtClean="0">
                <a:solidFill>
                  <a:schemeClr val="tx1"/>
                </a:solidFill>
                <a:effectLst/>
                <a:latin typeface="+mn-lt"/>
                <a:ea typeface="+mn-ea"/>
                <a:cs typeface="+mn-cs"/>
              </a:rPr>
              <a:t> are to use thread-local storage which is slow, or implicitly pass the transaction log as an extra parameter to every function, which requires code generation. </a:t>
            </a:r>
          </a:p>
          <a:p>
            <a:endParaRPr lang="en-US" sz="1200" i="1" kern="1200" dirty="0" smtClean="0">
              <a:solidFill>
                <a:schemeClr val="tx1"/>
              </a:solidFill>
              <a:effectLst/>
              <a:latin typeface="+mn-lt"/>
              <a:ea typeface="+mn-ea"/>
              <a:cs typeface="+mn-cs"/>
            </a:endParaRPr>
          </a:p>
          <a:p>
            <a:r>
              <a:rPr lang="en-US" sz="1200" i="1" kern="1200" baseline="0" dirty="0" smtClean="0">
                <a:solidFill>
                  <a:schemeClr val="tx1"/>
                </a:solidFill>
                <a:effectLst/>
                <a:latin typeface="+mn-lt"/>
                <a:ea typeface="+mn-ea"/>
                <a:cs typeface="+mn-cs"/>
              </a:rPr>
              <a:t>.</a:t>
            </a:r>
          </a:p>
          <a:p>
            <a:endParaRPr lang="en-US" sz="1200" i="1" kern="1200" baseline="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A5D3BF3-D352-46FC-8343-31F56E6730EA}" type="slidenum">
              <a:rPr lang="en-US" smtClean="0"/>
              <a:pPr/>
              <a:t>81</a:t>
            </a:fld>
            <a:endParaRPr lang="en-US"/>
          </a:p>
        </p:txBody>
      </p:sp>
    </p:spTree>
    <p:extLst>
      <p:ext uri="{BB962C8B-B14F-4D97-AF65-F5344CB8AC3E}">
        <p14:creationId xmlns:p14="http://schemas.microsoft.com/office/powerpoint/2010/main" val="282602180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An STM program is always going to be slower than a lock-based program,</a:t>
            </a:r>
            <a:r>
              <a:rPr lang="en-US" sz="1200" kern="1200" baseline="0" dirty="0" smtClean="0">
                <a:solidFill>
                  <a:schemeClr val="tx1"/>
                </a:solidFill>
                <a:latin typeface="+mn-lt"/>
                <a:ea typeface="+mn-ea"/>
                <a:cs typeface="+mn-cs"/>
              </a:rPr>
              <a:t> and in past any attempt to build an STM have been a failure.</a:t>
            </a:r>
          </a:p>
          <a:p>
            <a:r>
              <a:rPr lang="en-US" sz="1200" kern="1200" dirty="0" smtClean="0">
                <a:solidFill>
                  <a:schemeClr val="tx1"/>
                </a:solidFill>
                <a:latin typeface="+mn-lt"/>
                <a:ea typeface="+mn-ea"/>
                <a:cs typeface="+mn-cs"/>
              </a:rPr>
              <a:t>The design and implementation of this STM F# library is coming from the Microsoft</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paper </a:t>
            </a:r>
            <a:r>
              <a:rPr lang="en-US" sz="1200" b="1" kern="1200" dirty="0" smtClean="0">
                <a:solidFill>
                  <a:schemeClr val="tx1"/>
                </a:solidFill>
                <a:latin typeface="+mn-lt"/>
                <a:ea typeface="+mn-ea"/>
                <a:cs typeface="+mn-cs"/>
                <a:hlinkClick r:id="rId3"/>
              </a:rPr>
              <a:t>Composable Memory Transactions</a:t>
            </a:r>
            <a:r>
              <a:rPr lang="en-US" sz="1200" b="0" kern="1200" dirty="0" smtClean="0">
                <a:solidFill>
                  <a:schemeClr val="tx1"/>
                </a:solidFill>
                <a:latin typeface="+mn-lt"/>
                <a:ea typeface="+mn-ea"/>
                <a:cs typeface="+mn-cs"/>
              </a:rPr>
              <a:t>,</a:t>
            </a:r>
            <a:r>
              <a:rPr lang="en-US" sz="1200" b="0" kern="1200" baseline="0" dirty="0" smtClean="0">
                <a:solidFill>
                  <a:schemeClr val="tx1"/>
                </a:solidFill>
                <a:latin typeface="+mn-lt"/>
                <a:ea typeface="+mn-ea"/>
                <a:cs typeface="+mn-cs"/>
              </a:rPr>
              <a:t> </a:t>
            </a:r>
          </a:p>
          <a:p>
            <a:r>
              <a:rPr lang="en-US" sz="1200" b="0" kern="1200" baseline="0" dirty="0" smtClean="0">
                <a:solidFill>
                  <a:schemeClr val="tx1"/>
                </a:solidFill>
                <a:latin typeface="+mn-lt"/>
                <a:ea typeface="+mn-ea"/>
                <a:cs typeface="+mn-cs"/>
              </a:rPr>
              <a:t>it was</a:t>
            </a:r>
            <a:r>
              <a:rPr lang="en-US" sz="1200" kern="1200" dirty="0" smtClean="0">
                <a:solidFill>
                  <a:schemeClr val="tx1"/>
                </a:solidFill>
                <a:latin typeface="+mn-lt"/>
                <a:ea typeface="+mn-ea"/>
                <a:cs typeface="+mn-cs"/>
              </a:rPr>
              <a:t> engineered for correctness and design of the monadic interface and has really bad performance.</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The main problem</a:t>
            </a:r>
            <a:r>
              <a:rPr lang="en-US" sz="1200" kern="1200" baseline="0" dirty="0" smtClean="0">
                <a:solidFill>
                  <a:schemeClr val="tx1"/>
                </a:solidFill>
                <a:latin typeface="+mn-lt"/>
                <a:ea typeface="+mn-ea"/>
                <a:cs typeface="+mn-cs"/>
              </a:rPr>
              <a:t> is that there isn’t support baked in the framework in the first place.</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~~~~Mr. Joe Duffy, architect and Soft leader</a:t>
            </a:r>
            <a:r>
              <a:rPr lang="en-US" sz="1200" kern="1200" baseline="0" dirty="0" smtClean="0">
                <a:solidFill>
                  <a:schemeClr val="tx1"/>
                </a:solidFill>
                <a:effectLst/>
                <a:latin typeface="+mn-lt"/>
                <a:ea typeface="+mn-ea"/>
                <a:cs typeface="+mn-cs"/>
              </a:rPr>
              <a:t> of the MSFT TPL library, </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sfinal</a:t>
            </a:r>
            <a:r>
              <a:rPr lang="en-US" sz="1200" kern="1200" dirty="0" smtClean="0">
                <a:solidFill>
                  <a:schemeClr val="tx1"/>
                </a:solidFill>
                <a:effectLst/>
                <a:latin typeface="+mn-lt"/>
                <a:ea typeface="+mn-ea"/>
                <a:cs typeface="+mn-cs"/>
              </a:rPr>
              <a:t> reason for being disillusioned with software transactional memory is the lack of any real successes.</a:t>
            </a:r>
            <a:r>
              <a:rPr lang="en-US" dirty="0" smtClean="0">
                <a:effectLst/>
              </a:rPr>
              <a:t> </a:t>
            </a:r>
            <a:endParaRPr lang="en-US" sz="1200" b="1" kern="1200" dirty="0" smtClean="0">
              <a:solidFill>
                <a:schemeClr val="tx1"/>
              </a:solidFill>
              <a:latin typeface="+mn-lt"/>
              <a:ea typeface="+mn-ea"/>
              <a:cs typeface="+mn-cs"/>
            </a:endParaRPr>
          </a:p>
          <a:p>
            <a:r>
              <a:rPr lang="en-US" sz="1200" kern="1200" dirty="0" smtClean="0">
                <a:solidFill>
                  <a:schemeClr val="tx1"/>
                </a:solidFill>
                <a:effectLst/>
                <a:latin typeface="+mn-lt"/>
                <a:ea typeface="+mn-ea"/>
                <a:cs typeface="+mn-cs"/>
              </a:rPr>
              <a:t>Most forms of I/O are inherently non-transactional, and as distributed computing becomes more popular, the problems become more unavoidable</a:t>
            </a:r>
          </a:p>
          <a:p>
            <a:r>
              <a:rPr lang="en-US" sz="1200" kern="1200" dirty="0" smtClean="0">
                <a:solidFill>
                  <a:schemeClr val="tx1"/>
                </a:solidFill>
                <a:effectLst/>
                <a:latin typeface="+mn-lt"/>
                <a:ea typeface="+mn-ea"/>
                <a:cs typeface="+mn-cs"/>
              </a:rPr>
              <a:t>successes in the latter, I became less and less convinced that the killer concurrency apps we will see broadly deployed in the next 5 years needed TM. Most enjoyed natural isolation, like embarrassingly parallel image processing apps. If you had sharing, you were doing something wrong.</a:t>
            </a:r>
          </a:p>
          <a:p>
            <a:r>
              <a:rPr lang="en-US" sz="1200" kern="1200" dirty="0" smtClean="0">
                <a:solidFill>
                  <a:schemeClr val="tx1"/>
                </a:solidFill>
                <a:effectLst/>
                <a:latin typeface="+mn-lt"/>
                <a:ea typeface="+mn-ea"/>
                <a:cs typeface="+mn-cs"/>
              </a:rPr>
              <a:t> </a:t>
            </a:r>
          </a:p>
          <a:p>
            <a:endParaRPr lang="en-US" sz="1200" kern="1200" dirty="0" smtClean="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A5D3BF3-D352-46FC-8343-31F56E6730EA}" type="slidenum">
              <a:rPr lang="en-US" smtClean="0"/>
              <a:pPr/>
              <a:t>82</a:t>
            </a:fld>
            <a:endParaRPr lang="en-US"/>
          </a:p>
        </p:txBody>
      </p:sp>
    </p:spTree>
    <p:extLst>
      <p:ext uri="{BB962C8B-B14F-4D97-AF65-F5344CB8AC3E}">
        <p14:creationId xmlns:p14="http://schemas.microsoft.com/office/powerpoint/2010/main" val="282602180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a:bodyPr>
          <a:lstStyle>
            <a:extLst/>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kern="1200" dirty="0" smtClean="0">
              <a:solidFill>
                <a:schemeClr val="tx1"/>
              </a:solidFill>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83</a:t>
            </a:fld>
            <a:endParaRPr lang="en-US"/>
          </a:p>
        </p:txBody>
      </p:sp>
    </p:spTree>
    <p:extLst>
      <p:ext uri="{BB962C8B-B14F-4D97-AF65-F5344CB8AC3E}">
        <p14:creationId xmlns:p14="http://schemas.microsoft.com/office/powerpoint/2010/main" val="1862981325"/>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r>
              <a:rPr lang="en-US" sz="1200" b="0" kern="1200" dirty="0" smtClean="0">
                <a:solidFill>
                  <a:schemeClr val="tx1"/>
                </a:solidFill>
                <a:effectLst/>
                <a:latin typeface="+mn-lt"/>
                <a:ea typeface="+mn-ea"/>
                <a:cs typeface="+mn-cs"/>
              </a:rPr>
              <a:t>Actor programming is one of the most widely applicable programming models</a:t>
            </a:r>
          </a:p>
          <a:p>
            <a:r>
              <a:rPr lang="en-US" sz="1200" b="0" kern="1200" dirty="0" smtClean="0">
                <a:solidFill>
                  <a:schemeClr val="tx1"/>
                </a:solidFill>
                <a:effectLst/>
                <a:latin typeface="+mn-lt"/>
                <a:ea typeface="+mn-ea"/>
                <a:cs typeface="+mn-cs"/>
              </a:rPr>
              <a:t>not only does it provide support for concurrency, but it also provides distribution, error detection, and fault tolerance. </a:t>
            </a:r>
            <a:endParaRPr lang="en-US" b="0" dirty="0" smtClean="0">
              <a:effectLst/>
            </a:endParaRPr>
          </a:p>
          <a:p>
            <a:r>
              <a:rPr lang="en-US" b="1" dirty="0" smtClean="0">
                <a:effectLst/>
              </a:rPr>
              <a:t>It provides immutability</a:t>
            </a:r>
            <a:r>
              <a:rPr lang="en-US" b="1" baseline="0" dirty="0" smtClean="0">
                <a:effectLst/>
              </a:rPr>
              <a:t> and isolation which are the more important characteristic to write good and bug free concurrent program </a:t>
            </a:r>
            <a:endParaRPr lang="en-US" b="1"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84</a:t>
            </a:fld>
            <a:endParaRPr lang="en-US"/>
          </a:p>
        </p:txBody>
      </p:sp>
    </p:spTree>
    <p:extLst>
      <p:ext uri="{BB962C8B-B14F-4D97-AF65-F5344CB8AC3E}">
        <p14:creationId xmlns:p14="http://schemas.microsoft.com/office/powerpoint/2010/main" val="3443004769"/>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lstStyle>
            <a:extLst/>
          </a:lstStyle>
          <a:p>
            <a:endParaRPr lang="en-US" dirty="0"/>
          </a:p>
        </p:txBody>
      </p:sp>
      <p:sp>
        <p:nvSpPr>
          <p:cNvPr id="4" name="Rectangle 3"/>
          <p:cNvSpPr>
            <a:spLocks noGrp="1"/>
          </p:cNvSpPr>
          <p:nvPr>
            <p:ph type="sldNum" sz="quarter" idx="10"/>
          </p:nvPr>
        </p:nvSpPr>
        <p:spPr/>
        <p:txBody>
          <a:bodyPr/>
          <a:lstStyle>
            <a:extLst/>
          </a:lstStyle>
          <a:p>
            <a:fld id="{CA5D3BF3-D352-46FC-8343-31F56E6730EA}" type="slidenum">
              <a:rPr lang="en-US" smtClean="0"/>
              <a:pPr/>
              <a:t>85</a:t>
            </a:fld>
            <a:endParaRPr lang="en-US"/>
          </a:p>
        </p:txBody>
      </p:sp>
    </p:spTree>
    <p:extLst>
      <p:ext uri="{BB962C8B-B14F-4D97-AF65-F5344CB8AC3E}">
        <p14:creationId xmlns:p14="http://schemas.microsoft.com/office/powerpoint/2010/main" val="3270578930"/>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5D3BF3-D352-46FC-8343-31F56E6730EA}" type="slidenum">
              <a:rPr lang="en-US" smtClean="0"/>
              <a:pPr/>
              <a:t>86</a:t>
            </a:fld>
            <a:endParaRPr lang="en-US"/>
          </a:p>
        </p:txBody>
      </p:sp>
    </p:spTree>
    <p:extLst>
      <p:ext uri="{BB962C8B-B14F-4D97-AF65-F5344CB8AC3E}">
        <p14:creationId xmlns:p14="http://schemas.microsoft.com/office/powerpoint/2010/main" val="27471809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p:sp>
      <p:sp>
        <p:nvSpPr>
          <p:cNvPr id="3" name="Rectangle 2"/>
          <p:cNvSpPr>
            <a:spLocks noGrp="1"/>
          </p:cNvSpPr>
          <p:nvPr>
            <p:ph type="body" idx="1"/>
          </p:nvPr>
        </p:nvSpPr>
        <p:spPr/>
        <p:txBody>
          <a:bodyPr>
            <a:normAutofit fontScale="85000" lnSpcReduction="10000"/>
          </a:bodyPr>
          <a:lstStyle>
            <a:extLst/>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It is commonly acknowledged that writing code that handles concurrency is extremely hard. </a:t>
            </a:r>
            <a:r>
              <a:rPr lang="en-US" sz="1200" b="1" kern="1200" dirty="0" smtClean="0">
                <a:solidFill>
                  <a:schemeClr val="tx1"/>
                </a:solidFill>
                <a:latin typeface="+mn-lt"/>
                <a:ea typeface="+mn-ea"/>
                <a:cs typeface="+mn-cs"/>
              </a:rPr>
              <a:t>Or I should say, writing concurrent code that is </a:t>
            </a:r>
            <a:r>
              <a:rPr lang="en-US" sz="1200" b="1" i="1" u="sng" kern="1200" dirty="0" smtClean="0">
                <a:solidFill>
                  <a:schemeClr val="tx1"/>
                </a:solidFill>
                <a:latin typeface="+mn-lt"/>
                <a:ea typeface="+mn-ea"/>
                <a:cs typeface="+mn-cs"/>
              </a:rPr>
              <a:t>CORRECT </a:t>
            </a:r>
            <a:r>
              <a:rPr lang="en-US" sz="1200" b="1" i="0" kern="1200" dirty="0" smtClean="0">
                <a:solidFill>
                  <a:schemeClr val="tx1"/>
                </a:solidFill>
                <a:latin typeface="+mn-lt"/>
                <a:ea typeface="+mn-ea"/>
                <a:cs typeface="+mn-cs"/>
              </a:rPr>
              <a:t>is extremely hard! It's very easy to write concurrent code that is buggy</a:t>
            </a:r>
            <a:r>
              <a:rPr lang="en-US" sz="1200" i="0" kern="1200" dirty="0" smtClean="0">
                <a:solidFill>
                  <a:schemeClr val="tx1"/>
                </a:solidFill>
                <a:latin typeface="+mn-lt"/>
                <a:ea typeface="+mn-ea"/>
                <a:cs typeface="+mn-cs"/>
              </a:rPr>
              <a:t>; there might be race conditions, or operations might not be atomic, or tasks might be starved or blocked unnecessarily, and these issues are hard to find by looking at the code or using a debugger.</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We can program multithreading in almost all the languages today. What’s the problem</a:t>
            </a:r>
            <a:r>
              <a:rPr lang="en-US" sz="1200" b="1" kern="1200" dirty="0" smtClean="0">
                <a:solidFill>
                  <a:schemeClr val="tx1"/>
                </a:solidFill>
                <a:effectLst/>
                <a:latin typeface="+mn-lt"/>
                <a:ea typeface="+mn-ea"/>
                <a:cs typeface="+mn-cs"/>
              </a:rPr>
              <a:t>? Is sharing the state!</a:t>
            </a:r>
          </a:p>
          <a:p>
            <a:r>
              <a:rPr lang="en-US" sz="1200" kern="1200" dirty="0" smtClean="0">
                <a:solidFill>
                  <a:schemeClr val="tx1"/>
                </a:solidFill>
                <a:effectLst/>
                <a:latin typeface="+mn-lt"/>
                <a:ea typeface="+mn-ea"/>
                <a:cs typeface="+mn-cs"/>
              </a:rPr>
              <a:t>Programming</a:t>
            </a:r>
            <a:r>
              <a:rPr lang="en-US" sz="1200" kern="1200" baseline="0" dirty="0" smtClean="0">
                <a:solidFill>
                  <a:schemeClr val="tx1"/>
                </a:solidFill>
                <a:effectLst/>
                <a:latin typeface="+mn-lt"/>
                <a:ea typeface="+mn-ea"/>
                <a:cs typeface="+mn-cs"/>
              </a:rPr>
              <a:t> multithreaded application in a traditional way is very difficult,   </a:t>
            </a:r>
          </a:p>
          <a:p>
            <a:r>
              <a:rPr lang="en-US" sz="1200" b="1" kern="1200" baseline="0" dirty="0" smtClean="0">
                <a:solidFill>
                  <a:schemeClr val="tx1"/>
                </a:solidFill>
                <a:effectLst/>
                <a:latin typeface="+mn-lt"/>
                <a:ea typeface="+mn-ea"/>
                <a:cs typeface="+mn-cs"/>
              </a:rPr>
              <a:t>So, you might start to use lock, </a:t>
            </a:r>
            <a:r>
              <a:rPr lang="en-US" sz="1200" b="1" kern="1200" baseline="0" dirty="0" err="1" smtClean="0">
                <a:solidFill>
                  <a:schemeClr val="tx1"/>
                </a:solidFill>
                <a:effectLst/>
                <a:latin typeface="+mn-lt"/>
                <a:ea typeface="+mn-ea"/>
                <a:cs typeface="+mn-cs"/>
              </a:rPr>
              <a:t>mutex</a:t>
            </a:r>
            <a:r>
              <a:rPr lang="en-US" sz="1200" b="1" kern="1200" baseline="0" dirty="0" smtClean="0">
                <a:solidFill>
                  <a:schemeClr val="tx1"/>
                </a:solidFill>
                <a:effectLst/>
                <a:latin typeface="+mn-lt"/>
                <a:ea typeface="+mn-ea"/>
                <a:cs typeface="+mn-cs"/>
              </a:rPr>
              <a:t>, semaphore and so on, but how can you tell the lock is in the right place? There is not compiler or debugging tool that can detect a problem with a lock</a:t>
            </a:r>
          </a:p>
          <a:p>
            <a:r>
              <a:rPr lang="en-US" sz="1200" kern="1200" dirty="0" smtClean="0">
                <a:solidFill>
                  <a:schemeClr val="tx1"/>
                </a:solidFill>
                <a:effectLst/>
                <a:latin typeface="+mn-lt"/>
                <a:ea typeface="+mn-ea"/>
                <a:cs typeface="+mn-cs"/>
              </a:rPr>
              <a:t>Locking has a cost. </a:t>
            </a:r>
          </a:p>
          <a:p>
            <a:r>
              <a:rPr lang="en-US" sz="1200" kern="1200" dirty="0" smtClean="0">
                <a:solidFill>
                  <a:schemeClr val="tx1"/>
                </a:solidFill>
                <a:effectLst/>
                <a:latin typeface="+mn-lt"/>
                <a:ea typeface="+mn-ea"/>
                <a:cs typeface="+mn-cs"/>
              </a:rPr>
              <a:t>Locking prevents parallelization. </a:t>
            </a:r>
          </a:p>
          <a:p>
            <a:r>
              <a:rPr lang="en-US" sz="1200" kern="1200" dirty="0" smtClean="0">
                <a:solidFill>
                  <a:schemeClr val="tx1"/>
                </a:solidFill>
                <a:effectLst/>
                <a:latin typeface="+mn-lt"/>
                <a:ea typeface="+mn-ea"/>
                <a:cs typeface="+mn-cs"/>
              </a:rPr>
              <a:t>Locking is very hard to get right</a:t>
            </a:r>
            <a:r>
              <a:rPr lang="en-US" sz="1200" dirty="0" smtClean="0">
                <a:effectLst/>
              </a:rPr>
              <a:t> </a:t>
            </a:r>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b="1" dirty="0" smtClean="0">
                <a:solidFill>
                  <a:schemeClr val="tx1"/>
                </a:solidFill>
              </a:rPr>
              <a:t>When writing a multithreaded application using the traditional imperative style, we face problems:</a:t>
            </a:r>
          </a:p>
          <a:p>
            <a:pPr marL="171450" indent="-171450">
              <a:buFontTx/>
              <a:buChar char="-"/>
            </a:pPr>
            <a:r>
              <a:rPr lang="en-US" sz="1200" b="1" i="1" dirty="0" smtClean="0">
                <a:solidFill>
                  <a:schemeClr val="tx1"/>
                </a:solidFill>
              </a:rPr>
              <a:t>It’s difficult to turn existing sequential code into parallel code</a:t>
            </a:r>
            <a:r>
              <a:rPr lang="en-US" sz="1200" i="1" dirty="0" smtClean="0">
                <a:solidFill>
                  <a:schemeClr val="tx1"/>
                </a:solidFill>
              </a:rPr>
              <a:t>, because we have to modify large portions of the codebase to use threads explicitly</a:t>
            </a:r>
          </a:p>
          <a:p>
            <a:pPr marL="171450" indent="-171450">
              <a:buFontTx/>
              <a:buChar char="-"/>
            </a:pPr>
            <a:r>
              <a:rPr lang="en-US" sz="1200" b="1" i="1" dirty="0" smtClean="0">
                <a:solidFill>
                  <a:schemeClr val="tx1"/>
                </a:solidFill>
              </a:rPr>
              <a:t>Using shared state and locks is difficult</a:t>
            </a:r>
            <a:r>
              <a:rPr lang="en-US" sz="1200" i="1" dirty="0" smtClean="0">
                <a:solidFill>
                  <a:schemeClr val="tx1"/>
                </a:solidFill>
              </a:rPr>
              <a:t>. You have to carefully consider how to use locks to avoid race conditions and deadlocks but leave enough space for parallel execution. </a:t>
            </a:r>
          </a:p>
          <a:p>
            <a:pPr marL="171450" indent="-171450">
              <a:buFontTx/>
              <a:buChar char="-"/>
            </a:pPr>
            <a:r>
              <a:rPr lang="en-US" sz="1200" b="1" i="1" dirty="0" smtClean="0">
                <a:solidFill>
                  <a:schemeClr val="tx1"/>
                </a:solidFill>
              </a:rPr>
              <a:t>two or more different threads can change the same data at the same time</a:t>
            </a:r>
            <a:r>
              <a:rPr lang="en-US" sz="1200" i="1" dirty="0" smtClean="0">
                <a:solidFill>
                  <a:schemeClr val="tx1"/>
                </a:solidFill>
              </a:rPr>
              <a:t>, it’s difficult to guarantee that the execution will leave the data in a valid state, and testing is nearly impossible</a:t>
            </a:r>
            <a:endParaRPr lang="en-US" sz="1200" kern="1200" dirty="0" smtClean="0">
              <a:solidFill>
                <a:schemeClr val="tx1"/>
              </a:solidFill>
              <a:latin typeface="+mn-lt"/>
              <a:ea typeface="+mn-ea"/>
              <a:cs typeface="+mn-cs"/>
            </a:endParaRPr>
          </a:p>
          <a:p>
            <a:endParaRPr lang="en-US" sz="1200" b="0" i="0" u="none" strike="noStrike" kern="1200" baseline="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Direct thread manipulation has historically been the way developers attempted to achieve responsive client applications, parallelized algorithms and scalable servers. Yet such techniques have also been the way developers historically achieved deadlocks, </a:t>
            </a:r>
            <a:r>
              <a:rPr lang="en-US" sz="1200" b="1" kern="1200" dirty="0" err="1" smtClean="0">
                <a:solidFill>
                  <a:schemeClr val="tx1"/>
                </a:solidFill>
                <a:effectLst/>
                <a:latin typeface="+mn-lt"/>
                <a:ea typeface="+mn-ea"/>
                <a:cs typeface="+mn-cs"/>
              </a:rPr>
              <a:t>livelocks</a:t>
            </a:r>
            <a:r>
              <a:rPr lang="en-US" sz="1200" b="1" kern="1200" dirty="0" smtClean="0">
                <a:solidFill>
                  <a:schemeClr val="tx1"/>
                </a:solidFill>
                <a:effectLst/>
                <a:latin typeface="+mn-lt"/>
                <a:ea typeface="+mn-ea"/>
                <a:cs typeface="+mn-cs"/>
              </a:rPr>
              <a:t>, lock convoys, two-step dances, race conditions, oversubscription and a host of other undesirable warts on applications.</a:t>
            </a:r>
          </a:p>
          <a:p>
            <a:r>
              <a:rPr lang="en-US" sz="1200" b="1"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A </a:t>
            </a:r>
            <a:r>
              <a:rPr lang="en-US" sz="1200" b="1" kern="1200" dirty="0" smtClean="0">
                <a:solidFill>
                  <a:schemeClr val="tx1"/>
                </a:solidFill>
                <a:effectLst/>
                <a:latin typeface="+mn-lt"/>
                <a:ea typeface="+mn-ea"/>
                <a:cs typeface="+mn-cs"/>
              </a:rPr>
              <a:t>race condition</a:t>
            </a:r>
            <a:r>
              <a:rPr lang="en-US" sz="1200" kern="1200" dirty="0" smtClean="0">
                <a:solidFill>
                  <a:schemeClr val="tx1"/>
                </a:solidFill>
                <a:effectLst/>
                <a:latin typeface="+mn-lt"/>
                <a:ea typeface="+mn-ea"/>
                <a:cs typeface="+mn-cs"/>
              </a:rPr>
              <a:t> is when you have two threads trying to read or write the same reference at the same time. If two threads are writing a value, the last one wins, and the first write operation is lost forever. Similarly, if one thread reads a value and the other immediately overwrites that value, then the first thread’s data is out of date and potentially invalid.”</a:t>
            </a:r>
          </a:p>
          <a:p>
            <a:r>
              <a:rPr lang="en-US" sz="1200" kern="1200" dirty="0" smtClean="0">
                <a:solidFill>
                  <a:schemeClr val="tx1"/>
                </a:solidFill>
                <a:effectLst/>
                <a:latin typeface="+mn-lt"/>
                <a:ea typeface="+mn-ea"/>
                <a:cs typeface="+mn-cs"/>
              </a:rPr>
              <a:t> </a:t>
            </a:r>
          </a:p>
          <a:p>
            <a:r>
              <a:rPr lang="en-US" sz="1200" b="1" kern="1200" dirty="0" smtClean="0">
                <a:solidFill>
                  <a:schemeClr val="tx1"/>
                </a:solidFill>
                <a:effectLst/>
                <a:latin typeface="+mn-lt"/>
                <a:ea typeface="+mn-ea"/>
                <a:cs typeface="+mn-cs"/>
              </a:rPr>
              <a:t>Deadlocks</a:t>
            </a:r>
            <a:r>
              <a:rPr lang="en-US" sz="1200" kern="1200" dirty="0" smtClean="0">
                <a:solidFill>
                  <a:schemeClr val="tx1"/>
                </a:solidFill>
                <a:effectLst/>
                <a:latin typeface="+mn-lt"/>
                <a:ea typeface="+mn-ea"/>
                <a:cs typeface="+mn-cs"/>
              </a:rPr>
              <a:t> are when you want to access a resource that is locked by another thread, but that other thread won’t let up until you release a resource that you have locked. ”</a:t>
            </a:r>
          </a:p>
          <a:p>
            <a:endParaRPr lang="en-US" sz="1200" b="0" i="0" u="none" strike="noStrike" kern="1200" baseline="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p:txBody>
      </p:sp>
      <p:sp>
        <p:nvSpPr>
          <p:cNvPr id="4" name="Rectangle 3"/>
          <p:cNvSpPr>
            <a:spLocks noGrp="1"/>
          </p:cNvSpPr>
          <p:nvPr>
            <p:ph type="sldNum" sz="quarter" idx="10"/>
          </p:nvPr>
        </p:nvSpPr>
        <p:spPr/>
        <p:txBody>
          <a:bodyPr/>
          <a:lstStyle>
            <a:extLst/>
          </a:lstStyle>
          <a:p>
            <a:fld id="{CA5D3BF3-D352-46FC-8343-31F56E6730EA}" type="slidenum">
              <a:rPr lang="en-US" smtClean="0"/>
              <a:pPr/>
              <a:t>9</a:t>
            </a:fld>
            <a:endParaRPr lang="en-US"/>
          </a:p>
        </p:txBody>
      </p:sp>
    </p:spTree>
    <p:extLst>
      <p:ext uri="{BB962C8B-B14F-4D97-AF65-F5344CB8AC3E}">
        <p14:creationId xmlns:p14="http://schemas.microsoft.com/office/powerpoint/2010/main" val="6408021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Ref idx="1001">
        <a:schemeClr val="bg2"/>
      </p:bgRef>
    </p:bg>
    <p:spTree>
      <p:nvGrpSpPr>
        <p:cNvPr id="1" name=""/>
        <p:cNvGrpSpPr/>
        <p:nvPr/>
      </p:nvGrpSpPr>
      <p:grpSpPr>
        <a:xfrm>
          <a:off x="0" y="0"/>
          <a:ext cx="0" cy="0"/>
          <a:chOff x="0" y="0"/>
          <a:chExt cx="0" cy="0"/>
        </a:xfrm>
      </p:grpSpPr>
      <p:sp>
        <p:nvSpPr>
          <p:cNvPr id="7" name="Rectangle 6"/>
          <p:cNvSpPr/>
          <p:nvPr/>
        </p:nvSpPr>
        <p:spPr>
          <a:xfrm>
            <a:off x="0" y="4478274"/>
            <a:ext cx="9144000" cy="665226"/>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a:endParaRPr lang="en-US"/>
          </a:p>
        </p:txBody>
      </p:sp>
      <p:sp>
        <p:nvSpPr>
          <p:cNvPr id="10" name="Rectangle 9"/>
          <p:cNvSpPr/>
          <p:nvPr/>
        </p:nvSpPr>
        <p:spPr>
          <a:xfrm>
            <a:off x="-9144" y="4539996"/>
            <a:ext cx="2249424" cy="534924"/>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a:endParaRPr lang="en-US"/>
          </a:p>
        </p:txBody>
      </p:sp>
      <p:sp>
        <p:nvSpPr>
          <p:cNvPr id="11" name="Rectangle 10"/>
          <p:cNvSpPr/>
          <p:nvPr/>
        </p:nvSpPr>
        <p:spPr>
          <a:xfrm>
            <a:off x="2359152" y="4533138"/>
            <a:ext cx="6784848" cy="534924"/>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a:endParaRPr lang="en-US"/>
          </a:p>
        </p:txBody>
      </p:sp>
      <p:sp>
        <p:nvSpPr>
          <p:cNvPr id="9" name="Subtitle 8"/>
          <p:cNvSpPr>
            <a:spLocks noGrp="1"/>
          </p:cNvSpPr>
          <p:nvPr>
            <p:ph type="subTitle" idx="1"/>
          </p:nvPr>
        </p:nvSpPr>
        <p:spPr>
          <a:xfrm>
            <a:off x="2362200" y="4537528"/>
            <a:ext cx="6515100" cy="514350"/>
          </a:xfrm>
        </p:spPr>
        <p:txBody>
          <a:bodyPr anchor="ctr"/>
          <a:lstStyle>
            <a:lvl1pPr marL="0" indent="0" algn="l">
              <a:buNone/>
              <a:defRPr sz="28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lang="en-US" smtClean="0"/>
              <a:t>Click to edit Master subtitle style</a:t>
            </a:r>
            <a:endParaRPr lang="en-US" dirty="0"/>
          </a:p>
        </p:txBody>
      </p:sp>
      <p:sp>
        <p:nvSpPr>
          <p:cNvPr id="28" name="Date Placeholder 27"/>
          <p:cNvSpPr>
            <a:spLocks noGrp="1"/>
          </p:cNvSpPr>
          <p:nvPr>
            <p:ph type="dt" sz="half" idx="10"/>
          </p:nvPr>
        </p:nvSpPr>
        <p:spPr>
          <a:xfrm>
            <a:off x="76200" y="4551524"/>
            <a:ext cx="2057400" cy="514350"/>
          </a:xfrm>
        </p:spPr>
        <p:txBody>
          <a:bodyPr>
            <a:noAutofit/>
          </a:bodyPr>
          <a:lstStyle>
            <a:lvl1pPr algn="ctr">
              <a:defRPr sz="2000">
                <a:solidFill>
                  <a:srgbClr val="FFFFFF"/>
                </a:solidFill>
              </a:defRPr>
            </a:lvl1pPr>
            <a:extLst/>
          </a:lstStyle>
          <a:p>
            <a:pPr algn="ctr"/>
            <a:fld id="{047E157E-8DCB-4F70-A0AF-5EB586A91DD4}" type="datetime1">
              <a:rPr lang="en-US" smtClean="0">
                <a:solidFill>
                  <a:srgbClr val="FFFFFF"/>
                </a:solidFill>
              </a:rPr>
              <a:pPr algn="ctr"/>
              <a:t>11/1/14</a:t>
            </a:fld>
            <a:endParaRPr lang="en-US" sz="2000" dirty="0">
              <a:solidFill>
                <a:srgbClr val="FFFFFF"/>
              </a:solidFill>
            </a:endParaRPr>
          </a:p>
        </p:txBody>
      </p:sp>
      <p:sp>
        <p:nvSpPr>
          <p:cNvPr id="17" name="Footer Placeholder 16"/>
          <p:cNvSpPr>
            <a:spLocks noGrp="1"/>
          </p:cNvSpPr>
          <p:nvPr>
            <p:ph type="ftr" sz="quarter" idx="11"/>
          </p:nvPr>
        </p:nvSpPr>
        <p:spPr>
          <a:xfrm>
            <a:off x="2085393" y="177404"/>
            <a:ext cx="5867400" cy="273844"/>
          </a:xfrm>
        </p:spPr>
        <p:txBody>
          <a:bodyPr/>
          <a:lstStyle>
            <a:lvl1pPr algn="r">
              <a:defRPr>
                <a:solidFill>
                  <a:schemeClr val="tx2"/>
                </a:solidFill>
              </a:defRPr>
            </a:lvl1pPr>
            <a:extLst/>
          </a:lstStyle>
          <a:p>
            <a:pPr algn="r"/>
            <a:endParaRPr lang="en-US" dirty="0">
              <a:solidFill>
                <a:schemeClr val="tx2"/>
              </a:solidFill>
            </a:endParaRPr>
          </a:p>
        </p:txBody>
      </p:sp>
      <p:sp>
        <p:nvSpPr>
          <p:cNvPr id="29" name="Slide Number Placeholder 28"/>
          <p:cNvSpPr>
            <a:spLocks noGrp="1"/>
          </p:cNvSpPr>
          <p:nvPr>
            <p:ph type="sldNum" sz="quarter" idx="12"/>
          </p:nvPr>
        </p:nvSpPr>
        <p:spPr>
          <a:xfrm>
            <a:off x="8001000" y="171450"/>
            <a:ext cx="838200" cy="285750"/>
          </a:xfrm>
        </p:spPr>
        <p:txBody>
          <a:bodyPr/>
          <a:lstStyle>
            <a:lvl1pPr>
              <a:defRPr>
                <a:solidFill>
                  <a:schemeClr val="tx2"/>
                </a:solidFill>
              </a:defRPr>
            </a:lvl1pPr>
            <a:extLst/>
          </a:lstStyle>
          <a:p>
            <a:fld id="{8F82E0A0-C266-4798-8C8F-B9F91E9DA37E}" type="slidenum">
              <a:rPr lang="en-US" smtClean="0">
                <a:solidFill>
                  <a:schemeClr val="tx2"/>
                </a:solidFill>
              </a:rPr>
              <a:pPr/>
              <a:t>‹#›</a:t>
            </a:fld>
            <a:endParaRPr lang="en-US" dirty="0">
              <a:solidFill>
                <a:schemeClr val="tx2"/>
              </a:solidFill>
            </a:endParaRPr>
          </a:p>
        </p:txBody>
      </p:sp>
      <p:sp>
        <p:nvSpPr>
          <p:cNvPr id="12" name="Rectangle 11"/>
          <p:cNvSpPr>
            <a:spLocks noGrp="1"/>
          </p:cNvSpPr>
          <p:nvPr>
            <p:ph type="title"/>
          </p:nvPr>
        </p:nvSpPr>
        <p:spPr>
          <a:xfrm>
            <a:off x="2362200" y="2343150"/>
            <a:ext cx="6477000" cy="2038350"/>
          </a:xfrm>
        </p:spPr>
        <p:txBody>
          <a:bodyPr rtlCol="0" anchor="b"/>
          <a:lstStyle>
            <a:lvl1pPr>
              <a:defRPr cap="all" baseline="0"/>
            </a:lvl1pPr>
            <a:extLst/>
          </a:lstStyle>
          <a:p>
            <a:r>
              <a:rPr lang="en-US" smtClean="0"/>
              <a:t>Click to edit Master title style</a:t>
            </a:r>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7544" y="191839"/>
            <a:ext cx="8219256" cy="759731"/>
          </a:xfrm>
        </p:spPr>
        <p:txBody>
          <a:bodyPr>
            <a:normAutofit/>
          </a:bodyPr>
          <a:lstStyle>
            <a:lvl1pPr>
              <a:defRPr sz="4000"/>
            </a:lvl1pPr>
          </a:lstStyle>
          <a:p>
            <a:r>
              <a:rPr lang="en-US" dirty="0" smtClean="0"/>
              <a:t>Click to edit title</a:t>
            </a:r>
            <a:endParaRPr lang="cs-CZ" dirty="0"/>
          </a:p>
        </p:txBody>
      </p:sp>
      <p:sp>
        <p:nvSpPr>
          <p:cNvPr id="3" name="Content Placeholder 2"/>
          <p:cNvSpPr>
            <a:spLocks noGrp="1"/>
          </p:cNvSpPr>
          <p:nvPr>
            <p:ph idx="1"/>
          </p:nvPr>
        </p:nvSpPr>
        <p:spPr/>
        <p:txBody>
          <a:bodyPr/>
          <a:lstStyle>
            <a:lvl1pPr>
              <a:spcBef>
                <a:spcPts val="3000"/>
              </a:spcBef>
              <a:defRPr/>
            </a:lvl1pPr>
            <a:lvl2pPr>
              <a:defRPr sz="2600"/>
            </a:lvl2pPr>
            <a:lvl3pPr marL="828000">
              <a:defRPr/>
            </a:lvl3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cs-CZ" dirty="0"/>
          </a:p>
        </p:txBody>
      </p:sp>
      <p:sp>
        <p:nvSpPr>
          <p:cNvPr id="4" name="Date Placeholder 3"/>
          <p:cNvSpPr>
            <a:spLocks noGrp="1"/>
          </p:cNvSpPr>
          <p:nvPr>
            <p:ph type="dt" sz="half" idx="10"/>
          </p:nvPr>
        </p:nvSpPr>
        <p:spPr/>
        <p:txBody>
          <a:bodyPr/>
          <a:lstStyle/>
          <a:p>
            <a:fld id="{7D38B732-595A-4DB8-A49C-A37CD1CD1098}" type="datetimeFigureOut">
              <a:rPr lang="cs-CZ" smtClean="0"/>
              <a:t>11/1/14</a:t>
            </a:fld>
            <a:endParaRPr lang="cs-CZ"/>
          </a:p>
        </p:txBody>
      </p:sp>
      <p:sp>
        <p:nvSpPr>
          <p:cNvPr id="5" name="Footer Placeholder 4"/>
          <p:cNvSpPr>
            <a:spLocks noGrp="1"/>
          </p:cNvSpPr>
          <p:nvPr>
            <p:ph type="ftr" sz="quarter" idx="11"/>
          </p:nvPr>
        </p:nvSpPr>
        <p:spPr/>
        <p:txBody>
          <a:bodyPr/>
          <a:lstStyle/>
          <a:p>
            <a:endParaRPr lang="cs-CZ"/>
          </a:p>
        </p:txBody>
      </p:sp>
      <p:sp>
        <p:nvSpPr>
          <p:cNvPr id="6" name="Slide Number Placeholder 5"/>
          <p:cNvSpPr>
            <a:spLocks noGrp="1"/>
          </p:cNvSpPr>
          <p:nvPr>
            <p:ph type="sldNum" sz="quarter" idx="12"/>
          </p:nvPr>
        </p:nvSpPr>
        <p:spPr/>
        <p:txBody>
          <a:bodyPr/>
          <a:lstStyle/>
          <a:p>
            <a:fld id="{229991FC-78AF-4077-8ABD-41926DAB3BD5}" type="slidenum">
              <a:rPr lang="cs-CZ" smtClean="0"/>
              <a:t>‹#›</a:t>
            </a:fld>
            <a:endParaRPr lang="cs-CZ"/>
          </a:p>
        </p:txBody>
      </p:sp>
    </p:spTree>
    <p:extLst>
      <p:ext uri="{BB962C8B-B14F-4D97-AF65-F5344CB8AC3E}">
        <p14:creationId xmlns:p14="http://schemas.microsoft.com/office/powerpoint/2010/main" val="4168275834"/>
      </p:ext>
    </p:extLst>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r>
              <a:rPr lang="en-US" smtClean="0"/>
              <a:t>Click to edit Master title style</a:t>
            </a:r>
            <a:endParaRPr lang="en-US" dirty="0"/>
          </a:p>
        </p:txBody>
      </p:sp>
      <p:sp>
        <p:nvSpPr>
          <p:cNvPr id="3" name="Rectangle 2"/>
          <p:cNvSpPr>
            <a:spLocks noGrp="1"/>
          </p:cNvSpPr>
          <p:nvPr>
            <p:ph type="dt" sz="half" idx="10"/>
          </p:nvPr>
        </p:nvSpPr>
        <p:spPr/>
        <p:txBody>
          <a:bodyPr/>
          <a:lstStyle>
            <a:extLst/>
          </a:lstStyle>
          <a:p>
            <a:fld id="{E4606EA6-EFEA-4C30-9264-4F9291A5780D}" type="datetime1">
              <a:rPr lang="en-US" smtClean="0"/>
              <a:pPr/>
              <a:t>11/1/14</a:t>
            </a:fld>
            <a:endParaRPr lang="en-US"/>
          </a:p>
        </p:txBody>
      </p:sp>
      <p:sp>
        <p:nvSpPr>
          <p:cNvPr id="4" name="Rectangle 3"/>
          <p:cNvSpPr>
            <a:spLocks noGrp="1"/>
          </p:cNvSpPr>
          <p:nvPr>
            <p:ph type="ftr" sz="quarter" idx="11"/>
          </p:nvPr>
        </p:nvSpPr>
        <p:spPr/>
        <p:txBody>
          <a:bodyPr/>
          <a:lstStyle>
            <a:extLst/>
          </a:lstStyle>
          <a:p>
            <a:endParaRPr lang="en-US"/>
          </a:p>
        </p:txBody>
      </p:sp>
      <p:sp>
        <p:nvSpPr>
          <p:cNvPr id="5" name="Rectangle 4"/>
          <p:cNvSpPr>
            <a:spLocks noGrp="1"/>
          </p:cNvSpPr>
          <p:nvPr>
            <p:ph type="sldNum" sz="quarter" idx="12"/>
          </p:nvPr>
        </p:nvSpPr>
        <p:spPr/>
        <p:txBody>
          <a:bodyPr/>
          <a:lstStyle>
            <a:extLst/>
          </a:lstStyle>
          <a:p>
            <a:pPr algn="ctr"/>
            <a:fld id="{8F82E0A0-C266-4798-8C8F-B9F91E9DA37E}" type="slidenum">
              <a:rPr lang="en-US" sz="1400" b="1" smtClean="0">
                <a:solidFill>
                  <a:srgbClr val="FFFFFF"/>
                </a:solidFill>
              </a:rPr>
              <a:pPr algn="ctr"/>
              <a:t>‹#›</a:t>
            </a:fld>
            <a:endParaRPr lang="en-US"/>
          </a:p>
        </p:txBody>
      </p:sp>
      <p:sp>
        <p:nvSpPr>
          <p:cNvPr id="7" name="Rectangle 6"/>
          <p:cNvSpPr>
            <a:spLocks noGrp="1"/>
          </p:cNvSpPr>
          <p:nvPr>
            <p:ph sz="quarter" idx="13"/>
          </p:nvPr>
        </p:nvSpPr>
        <p:spPr>
          <a:xfrm>
            <a:off x="609600" y="1352550"/>
            <a:ext cx="8153400" cy="3276600"/>
          </a:xfrm>
        </p:spPr>
        <p:txBody>
          <a:bodyPr/>
          <a:lstStyle>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71600" y="2057400"/>
            <a:ext cx="7123113" cy="1254919"/>
          </a:xfrm>
        </p:spPr>
        <p:txBody>
          <a:bodyPr anchor="t"/>
          <a:lstStyle>
            <a:lvl1pPr>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a:r>
              <a:rPr lang="en-US" smtClean="0"/>
              <a:t>Click to edit Master text styles</a:t>
            </a:r>
          </a:p>
        </p:txBody>
      </p:sp>
      <p:sp>
        <p:nvSpPr>
          <p:cNvPr id="7" name="Rectangle 6"/>
          <p:cNvSpPr/>
          <p:nvPr/>
        </p:nvSpPr>
        <p:spPr>
          <a:xfrm>
            <a:off x="0" y="1143000"/>
            <a:ext cx="9144000" cy="85725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a:endParaRPr lang="en-US"/>
          </a:p>
        </p:txBody>
      </p:sp>
      <p:sp>
        <p:nvSpPr>
          <p:cNvPr id="8" name="Rectangle 7"/>
          <p:cNvSpPr/>
          <p:nvPr/>
        </p:nvSpPr>
        <p:spPr>
          <a:xfrm>
            <a:off x="0" y="1200150"/>
            <a:ext cx="1295400" cy="74295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a:endParaRPr lang="en-US"/>
          </a:p>
        </p:txBody>
      </p:sp>
      <p:sp>
        <p:nvSpPr>
          <p:cNvPr id="9" name="Rectangle 8"/>
          <p:cNvSpPr/>
          <p:nvPr/>
        </p:nvSpPr>
        <p:spPr>
          <a:xfrm>
            <a:off x="1371600" y="1200150"/>
            <a:ext cx="7772400" cy="74295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a:endParaRPr lang="en-US"/>
          </a:p>
        </p:txBody>
      </p:sp>
      <p:sp>
        <p:nvSpPr>
          <p:cNvPr id="2" name="Title 1"/>
          <p:cNvSpPr>
            <a:spLocks noGrp="1"/>
          </p:cNvSpPr>
          <p:nvPr>
            <p:ph type="title" hasCustomPrompt="1"/>
          </p:nvPr>
        </p:nvSpPr>
        <p:spPr>
          <a:xfrm>
            <a:off x="1371600" y="1200150"/>
            <a:ext cx="7620000" cy="742950"/>
          </a:xfrm>
        </p:spPr>
        <p:txBody>
          <a:bodyPr/>
          <a:lstStyle>
            <a:lvl1pPr algn="l">
              <a:buNone/>
              <a:defRPr sz="4400" b="0" cap="none">
                <a:solidFill>
                  <a:srgbClr val="FFFFFF"/>
                </a:solidFill>
              </a:defRPr>
            </a:lvl1pPr>
            <a:extLst/>
          </a:lstStyle>
          <a:p>
            <a:r>
              <a:rPr lang="en-US" dirty="0" smtClean="0"/>
              <a:t>Click to edit master title style</a:t>
            </a:r>
            <a:endParaRPr lang="en-US" dirty="0"/>
          </a:p>
        </p:txBody>
      </p:sp>
      <p:sp>
        <p:nvSpPr>
          <p:cNvPr id="12" name="Date Placeholder 11"/>
          <p:cNvSpPr>
            <a:spLocks noGrp="1"/>
          </p:cNvSpPr>
          <p:nvPr>
            <p:ph type="dt" sz="half" idx="10"/>
          </p:nvPr>
        </p:nvSpPr>
        <p:spPr/>
        <p:txBody>
          <a:bodyPr/>
          <a:lstStyle>
            <a:extLst/>
          </a:lstStyle>
          <a:p>
            <a:fld id="{6FCF9F07-3BC7-4570-B054-79111B0A380C}" type="datetime1">
              <a:rPr lang="en-US" smtClean="0"/>
              <a:pPr/>
              <a:t>11/1/14</a:t>
            </a:fld>
            <a:endParaRPr lang="en-US"/>
          </a:p>
        </p:txBody>
      </p:sp>
      <p:sp>
        <p:nvSpPr>
          <p:cNvPr id="13" name="Slide Number Placeholder 12"/>
          <p:cNvSpPr>
            <a:spLocks noGrp="1"/>
          </p:cNvSpPr>
          <p:nvPr>
            <p:ph type="sldNum" sz="quarter" idx="11"/>
          </p:nvPr>
        </p:nvSpPr>
        <p:spPr>
          <a:xfrm>
            <a:off x="0" y="1314450"/>
            <a:ext cx="1295400" cy="526257"/>
          </a:xfrm>
        </p:spPr>
        <p:txBody>
          <a:bodyPr>
            <a:noAutofit/>
          </a:bodyPr>
          <a:lstStyle>
            <a:lvl1pPr>
              <a:defRPr sz="2400">
                <a:solidFill>
                  <a:srgbClr val="FFFFFF"/>
                </a:solidFill>
              </a:defRPr>
            </a:lvl1pPr>
            <a:extLst/>
          </a:lstStyle>
          <a:p>
            <a:pPr algn="ctr"/>
            <a:fld id="{8F82E0A0-C266-4798-8C8F-B9F91E9DA37E}" type="slidenum">
              <a:rPr lang="en-US" sz="2400" b="1" smtClean="0">
                <a:solidFill>
                  <a:srgbClr val="FFFFFF"/>
                </a:solidFill>
              </a:rPr>
              <a:pPr algn="ctr"/>
              <a:t>‹#›</a:t>
            </a:fld>
            <a:endParaRPr lang="en-US" sz="2400" dirty="0">
              <a:solidFill>
                <a:srgbClr val="FFFFFF"/>
              </a:solidFill>
            </a:endParaRPr>
          </a:p>
        </p:txBody>
      </p:sp>
      <p:sp>
        <p:nvSpPr>
          <p:cNvPr id="14" name="Footer Placeholder 13"/>
          <p:cNvSpPr>
            <a:spLocks noGrp="1"/>
          </p:cNvSpPr>
          <p:nvPr>
            <p:ph type="ftr" sz="quarter" idx="12"/>
          </p:nvPr>
        </p:nvSpPr>
        <p:spPr/>
        <p:txBody>
          <a:bodyPr/>
          <a:lstStyle>
            <a:extLst/>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lang="en-US" smtClean="0"/>
              <a:t>Click to edit Master title style</a:t>
            </a:r>
            <a:endParaRPr lang="en-US" dirty="0"/>
          </a:p>
        </p:txBody>
      </p:sp>
      <p:sp>
        <p:nvSpPr>
          <p:cNvPr id="9" name="Content Placeholder 8"/>
          <p:cNvSpPr>
            <a:spLocks noGrp="1"/>
          </p:cNvSpPr>
          <p:nvPr>
            <p:ph sz="quarter" idx="13"/>
          </p:nvPr>
        </p:nvSpPr>
        <p:spPr>
          <a:xfrm>
            <a:off x="609600" y="1352551"/>
            <a:ext cx="3886200" cy="3268624"/>
          </a:xfrm>
        </p:spPr>
        <p:txBody>
          <a:bodyPr/>
          <a:lstStyle>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Content Placeholder 10"/>
          <p:cNvSpPr>
            <a:spLocks noGrp="1"/>
          </p:cNvSpPr>
          <p:nvPr>
            <p:ph sz="quarter" idx="14"/>
          </p:nvPr>
        </p:nvSpPr>
        <p:spPr>
          <a:xfrm>
            <a:off x="4844901" y="1352549"/>
            <a:ext cx="3886200" cy="3268625"/>
          </a:xfrm>
        </p:spPr>
        <p:txBody>
          <a:bodyPr/>
          <a:lstStyle>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5"/>
          </p:nvPr>
        </p:nvSpPr>
        <p:spPr/>
        <p:txBody>
          <a:bodyPr rtlCol="0"/>
          <a:lstStyle>
            <a:extLst/>
          </a:lstStyle>
          <a:p>
            <a:fld id="{E4606EA6-EFEA-4C30-9264-4F9291A5780D}" type="datetime1">
              <a:rPr lang="en-US" smtClean="0"/>
              <a:pPr/>
              <a:t>11/1/14</a:t>
            </a:fld>
            <a:endParaRPr lang="en-US"/>
          </a:p>
        </p:txBody>
      </p:sp>
      <p:sp>
        <p:nvSpPr>
          <p:cNvPr id="10" name="Slide Number Placeholder 9"/>
          <p:cNvSpPr>
            <a:spLocks noGrp="1"/>
          </p:cNvSpPr>
          <p:nvPr>
            <p:ph type="sldNum" sz="quarter" idx="16"/>
          </p:nvPr>
        </p:nvSpPr>
        <p:spPr/>
        <p:txBody>
          <a:bodyPr rtlCol="0"/>
          <a:lstStyle>
            <a:extLst/>
          </a:lstStyle>
          <a:p>
            <a:pPr algn="ctr"/>
            <a:fld id="{8F82E0A0-C266-4798-8C8F-B9F91E9DA37E}" type="slidenum">
              <a:rPr lang="en-US" sz="1400" b="1" smtClean="0">
                <a:solidFill>
                  <a:srgbClr val="FFFFFF"/>
                </a:solidFill>
              </a:rPr>
              <a:pPr algn="ctr"/>
              <a:t>‹#›</a:t>
            </a:fld>
            <a:endParaRPr lang="en-US"/>
          </a:p>
        </p:txBody>
      </p:sp>
      <p:sp>
        <p:nvSpPr>
          <p:cNvPr id="12" name="Footer Placeholder 11"/>
          <p:cNvSpPr>
            <a:spLocks noGrp="1"/>
          </p:cNvSpPr>
          <p:nvPr>
            <p:ph type="ftr" sz="quarter" idx="17"/>
          </p:nvPr>
        </p:nvSpPr>
        <p:spPr/>
        <p:txBody>
          <a:bodyPr rtlCol="0"/>
          <a:lstStyle>
            <a:extLst/>
          </a:lstStyle>
          <a:p>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12648" y="118110"/>
            <a:ext cx="8153400" cy="1005840"/>
          </a:xfrm>
        </p:spPr>
        <p:txBody>
          <a:bodyPr anchor="b"/>
          <a:lstStyle>
            <a:lvl1pPr>
              <a:defRPr/>
            </a:lvl1pPr>
            <a:extLst/>
          </a:lstStyle>
          <a:p>
            <a:r>
              <a:rPr lang="en-US" smtClean="0"/>
              <a:t>Click to edit Master title style</a:t>
            </a:r>
            <a:endParaRPr lang="en-US" dirty="0"/>
          </a:p>
        </p:txBody>
      </p:sp>
      <p:sp>
        <p:nvSpPr>
          <p:cNvPr id="11" name="Content Placeholder 10"/>
          <p:cNvSpPr>
            <a:spLocks noGrp="1"/>
          </p:cNvSpPr>
          <p:nvPr>
            <p:ph sz="quarter" idx="13"/>
          </p:nvPr>
        </p:nvSpPr>
        <p:spPr>
          <a:xfrm>
            <a:off x="609600" y="1919818"/>
            <a:ext cx="3886200" cy="2628900"/>
          </a:xfrm>
        </p:spPr>
        <p:txBody>
          <a:bodyPr/>
          <a:lstStyle>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4800600" y="1919818"/>
            <a:ext cx="3886200" cy="2628900"/>
          </a:xfrm>
        </p:spPr>
        <p:txBody>
          <a:bodyPr/>
          <a:lstStyle>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Date Placeholder 9"/>
          <p:cNvSpPr>
            <a:spLocks noGrp="1"/>
          </p:cNvSpPr>
          <p:nvPr>
            <p:ph type="dt" sz="half" idx="15"/>
          </p:nvPr>
        </p:nvSpPr>
        <p:spPr/>
        <p:txBody>
          <a:bodyPr rtlCol="0"/>
          <a:lstStyle>
            <a:extLst/>
          </a:lstStyle>
          <a:p>
            <a:fld id="{E4606EA6-EFEA-4C30-9264-4F9291A5780D}" type="datetime1">
              <a:rPr lang="en-US" smtClean="0"/>
              <a:pPr/>
              <a:t>11/1/14</a:t>
            </a:fld>
            <a:endParaRPr lang="en-US"/>
          </a:p>
        </p:txBody>
      </p:sp>
      <p:sp>
        <p:nvSpPr>
          <p:cNvPr id="12" name="Slide Number Placeholder 11"/>
          <p:cNvSpPr>
            <a:spLocks noGrp="1"/>
          </p:cNvSpPr>
          <p:nvPr>
            <p:ph type="sldNum" sz="quarter" idx="16"/>
          </p:nvPr>
        </p:nvSpPr>
        <p:spPr/>
        <p:txBody>
          <a:bodyPr rtlCol="0"/>
          <a:lstStyle>
            <a:extLst/>
          </a:lstStyle>
          <a:p>
            <a:pPr algn="ctr"/>
            <a:fld id="{8F82E0A0-C266-4798-8C8F-B9F91E9DA37E}" type="slidenum">
              <a:rPr lang="en-US" sz="1400" b="1" smtClean="0">
                <a:solidFill>
                  <a:srgbClr val="FFFFFF"/>
                </a:solidFill>
              </a:rPr>
              <a:pPr algn="ctr"/>
              <a:t>‹#›</a:t>
            </a:fld>
            <a:endParaRPr lang="en-US"/>
          </a:p>
        </p:txBody>
      </p:sp>
      <p:sp>
        <p:nvSpPr>
          <p:cNvPr id="14" name="Footer Placeholder 13"/>
          <p:cNvSpPr>
            <a:spLocks noGrp="1"/>
          </p:cNvSpPr>
          <p:nvPr>
            <p:ph type="ftr" sz="quarter" idx="17"/>
          </p:nvPr>
        </p:nvSpPr>
        <p:spPr/>
        <p:txBody>
          <a:bodyPr rtlCol="0"/>
          <a:lstStyle>
            <a:extLst/>
          </a:lstStyle>
          <a:p>
            <a:endParaRPr lang="en-US"/>
          </a:p>
        </p:txBody>
      </p:sp>
      <p:sp>
        <p:nvSpPr>
          <p:cNvPr id="16" name="Text Placeholder 15"/>
          <p:cNvSpPr>
            <a:spLocks noGrp="1"/>
          </p:cNvSpPr>
          <p:nvPr>
            <p:ph type="body" sz="quarter" idx="18"/>
          </p:nvPr>
        </p:nvSpPr>
        <p:spPr>
          <a:xfrm>
            <a:off x="609600" y="1362287"/>
            <a:ext cx="3886200" cy="530352"/>
          </a:xfrm>
          <a:solidFill>
            <a:schemeClr val="accent2"/>
          </a:solidFill>
        </p:spPr>
        <p:txBody>
          <a:bodyPr rtlCol="0" anchor="ctr"/>
          <a:lstStyle>
            <a:lvl1pPr>
              <a:buFontTx/>
              <a:buNone/>
              <a:defRPr sz="2000" b="1">
                <a:solidFill>
                  <a:srgbClr val="FFFFFF"/>
                </a:solidFill>
              </a:defRPr>
            </a:lvl1pPr>
            <a:extLst/>
          </a:lstStyle>
          <a:p>
            <a:pPr lvl="0"/>
            <a:r>
              <a:rPr lang="en-US" smtClean="0"/>
              <a:t>Click to edit Master text styles</a:t>
            </a:r>
          </a:p>
        </p:txBody>
      </p:sp>
      <p:sp>
        <p:nvSpPr>
          <p:cNvPr id="15" name="Text Placeholder 14"/>
          <p:cNvSpPr>
            <a:spLocks noGrp="1"/>
          </p:cNvSpPr>
          <p:nvPr>
            <p:ph type="body" sz="quarter" idx="19"/>
          </p:nvPr>
        </p:nvSpPr>
        <p:spPr>
          <a:xfrm>
            <a:off x="4800600" y="1362287"/>
            <a:ext cx="3886200" cy="530352"/>
          </a:xfrm>
          <a:solidFill>
            <a:schemeClr val="accent4"/>
          </a:solidFill>
        </p:spPr>
        <p:txBody>
          <a:bodyPr rtlCol="0" anchor="ctr"/>
          <a:lstStyle>
            <a:lvl1pPr>
              <a:buFontTx/>
              <a:buNone/>
              <a:defRPr sz="2000" b="1">
                <a:solidFill>
                  <a:srgbClr val="FFFFFF"/>
                </a:solidFill>
              </a:defRPr>
            </a:lvl1pPr>
            <a:extLst/>
          </a:lstStyle>
          <a:p>
            <a:pPr lvl="0"/>
            <a:r>
              <a:rPr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extLst/>
          </a:lstStyle>
          <a:p>
            <a:fld id="{6DFADB5D-B7A0-47E3-AD2D-B1A6F8614213}" type="datetime1">
              <a:rPr lang="en-US" smtClean="0"/>
              <a:pPr/>
              <a:t>11/1/14</a:t>
            </a:fld>
            <a:endParaRPr lang="en-US"/>
          </a:p>
        </p:txBody>
      </p:sp>
      <p:sp>
        <p:nvSpPr>
          <p:cNvPr id="4" name="Footer Placeholder 3"/>
          <p:cNvSpPr>
            <a:spLocks noGrp="1"/>
          </p:cNvSpPr>
          <p:nvPr>
            <p:ph type="ftr" sz="quarter" idx="11"/>
          </p:nvPr>
        </p:nvSpPr>
        <p:spPr/>
        <p:txBody>
          <a:bodyPr/>
          <a:lstStyle>
            <a:extLst/>
          </a:lstStyle>
          <a:p>
            <a:endParaRPr lang="en-US"/>
          </a:p>
        </p:txBody>
      </p:sp>
      <p:sp>
        <p:nvSpPr>
          <p:cNvPr id="5" name="Slide Number Placeholder 4"/>
          <p:cNvSpPr>
            <a:spLocks noGrp="1"/>
          </p:cNvSpPr>
          <p:nvPr>
            <p:ph type="sldNum" sz="quarter" idx="12"/>
          </p:nvPr>
        </p:nvSpPr>
        <p:spPr/>
        <p:txBody>
          <a:bodyPr/>
          <a:lstStyle>
            <a:lvl1pPr>
              <a:defRPr>
                <a:solidFill>
                  <a:srgbClr val="FFFFFF"/>
                </a:solidFill>
              </a:defRPr>
            </a:lvl1pPr>
            <a:extLst/>
          </a:lstStyle>
          <a:p>
            <a:fld id="{A3F7CB7D-F184-43C7-B6FD-03D728E1BBFF}" type="slidenum">
              <a:rPr lang="en-US" smtClean="0">
                <a:solidFill>
                  <a:srgbClr val="FFFFFF"/>
                </a:solidFill>
              </a:rPr>
              <a:pPr/>
              <a:t>‹#›</a:t>
            </a:fld>
            <a:endParaRPr lang="en-US" dirty="0">
              <a:solidFill>
                <a:srgbClr val="FFFFFF"/>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extLst/>
          </a:lstStyle>
          <a:p>
            <a:fld id="{72968126-03FC-49C0-B9B8-2B561CCC3D90}" type="datetime1">
              <a:rPr lang="en-US" smtClean="0"/>
              <a:pPr/>
              <a:t>11/1/14</a:t>
            </a:fld>
            <a:endParaRPr lang="en-US"/>
          </a:p>
        </p:txBody>
      </p:sp>
      <p:sp>
        <p:nvSpPr>
          <p:cNvPr id="3" name="Footer Placeholder 2"/>
          <p:cNvSpPr>
            <a:spLocks noGrp="1"/>
          </p:cNvSpPr>
          <p:nvPr>
            <p:ph type="ftr" sz="quarter" idx="11"/>
          </p:nvPr>
        </p:nvSpPr>
        <p:spPr/>
        <p:txBody>
          <a:bodyPr/>
          <a:lstStyle>
            <a:extLst/>
          </a:lstStyle>
          <a:p>
            <a:endParaRPr lang="en-US" dirty="0"/>
          </a:p>
        </p:txBody>
      </p:sp>
      <p:sp>
        <p:nvSpPr>
          <p:cNvPr id="4" name="Slide Number Placeholder 3"/>
          <p:cNvSpPr>
            <a:spLocks noGrp="1"/>
          </p:cNvSpPr>
          <p:nvPr>
            <p:ph type="sldNum" sz="quarter" idx="12"/>
          </p:nvPr>
        </p:nvSpPr>
        <p:spPr>
          <a:xfrm>
            <a:off x="0" y="4686300"/>
            <a:ext cx="533400" cy="285750"/>
          </a:xfrm>
        </p:spPr>
        <p:txBody>
          <a:bodyPr/>
          <a:lstStyle>
            <a:lvl1pPr>
              <a:defRPr>
                <a:solidFill>
                  <a:schemeClr val="tx2"/>
                </a:solidFill>
              </a:defRPr>
            </a:lvl1pPr>
            <a:extLst/>
          </a:lstStyle>
          <a:p>
            <a:fld id="{A3F7CB7D-F184-43C7-B6FD-03D728E1BBFF}" type="slidenum">
              <a:rPr lang="en-US" smtClean="0">
                <a:solidFill>
                  <a:schemeClr val="tx2"/>
                </a:solidFill>
              </a:rPr>
              <a:pPr/>
              <a:t>‹#›</a:t>
            </a:fld>
            <a:endParaRPr lang="en-US" dirty="0">
              <a:solidFill>
                <a:schemeClr val="tx2"/>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118110"/>
            <a:ext cx="8153400" cy="1005840"/>
          </a:xfrm>
        </p:spPr>
        <p:txBody>
          <a:bodyPr anchor="b"/>
          <a:lstStyle>
            <a:lvl1pPr algn="l">
              <a:buNone/>
              <a:defRPr sz="4200" b="0"/>
            </a:lvl1pPr>
            <a:extLst/>
          </a:lstStyle>
          <a:p>
            <a:r>
              <a:rPr lang="en-US" smtClean="0"/>
              <a:t>Click to edit Master title style</a:t>
            </a:r>
            <a:endParaRPr lang="en-US" dirty="0"/>
          </a:p>
        </p:txBody>
      </p:sp>
      <p:sp>
        <p:nvSpPr>
          <p:cNvPr id="5" name="Date Placeholder 4"/>
          <p:cNvSpPr>
            <a:spLocks noGrp="1"/>
          </p:cNvSpPr>
          <p:nvPr>
            <p:ph type="dt" sz="half" idx="10"/>
          </p:nvPr>
        </p:nvSpPr>
        <p:spPr/>
        <p:txBody>
          <a:bodyPr/>
          <a:lstStyle>
            <a:extLst/>
          </a:lstStyle>
          <a:p>
            <a:fld id="{F49A8198-4617-485E-9585-4840B69DBBA6}" type="datetime1">
              <a:rPr lang="en-US" smtClean="0"/>
              <a:pPr/>
              <a:t>11/1/14</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lvl1pPr>
              <a:defRPr>
                <a:solidFill>
                  <a:srgbClr val="FFFFFF"/>
                </a:solidFill>
              </a:defRPr>
            </a:lvl1pPr>
            <a:extLst/>
          </a:lstStyle>
          <a:p>
            <a:fld id="{A3F7CB7D-F184-43C7-B6FD-03D728E1BBFF}" type="slidenum">
              <a:rPr lang="en-US" smtClean="0">
                <a:solidFill>
                  <a:srgbClr val="FFFFFF"/>
                </a:solidFill>
              </a:rPr>
              <a:pPr/>
              <a:t>‹#›</a:t>
            </a:fld>
            <a:endParaRPr lang="en-US" dirty="0">
              <a:solidFill>
                <a:srgbClr val="FFFFFF"/>
              </a:solidFill>
            </a:endParaRPr>
          </a:p>
        </p:txBody>
      </p:sp>
      <p:sp>
        <p:nvSpPr>
          <p:cNvPr id="3" name="Text Placeholder 2"/>
          <p:cNvSpPr>
            <a:spLocks noGrp="1"/>
          </p:cNvSpPr>
          <p:nvPr>
            <p:ph type="body" idx="1"/>
          </p:nvPr>
        </p:nvSpPr>
        <p:spPr>
          <a:xfrm>
            <a:off x="609600" y="1428750"/>
            <a:ext cx="1600200" cy="3124200"/>
          </a:xfrm>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extLst/>
          </a:lstStyle>
          <a:p>
            <a:pPr lvl="0"/>
            <a:r>
              <a:rPr lang="en-US" smtClean="0"/>
              <a:t>Click to edit Master text styles</a:t>
            </a:r>
          </a:p>
        </p:txBody>
      </p:sp>
      <p:sp>
        <p:nvSpPr>
          <p:cNvPr id="9" name="Content Placeholder 8"/>
          <p:cNvSpPr>
            <a:spLocks noGrp="1"/>
          </p:cNvSpPr>
          <p:nvPr>
            <p:ph sz="quarter" idx="13"/>
          </p:nvPr>
        </p:nvSpPr>
        <p:spPr>
          <a:xfrm>
            <a:off x="2362200" y="1428750"/>
            <a:ext cx="6400800" cy="3200400"/>
          </a:xfrm>
        </p:spPr>
        <p:txBody>
          <a:bodyPr/>
          <a:lstStyle>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1">
        <a:schemeClr val="bg2"/>
      </p:bgRef>
    </p:bg>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557668" y="0"/>
            <a:ext cx="7586332" cy="3419856"/>
          </a:xfrm>
          <a:solidFill>
            <a:schemeClr val="tx2">
              <a:shade val="50000"/>
            </a:schemeClr>
          </a:solidFill>
          <a:ln>
            <a:noFill/>
          </a:ln>
        </p:spPr>
        <p:txBody>
          <a:bodyPr/>
          <a:lstStyle>
            <a:lvl1pPr>
              <a:buNone/>
              <a:defRPr sz="3200"/>
            </a:lvl1pPr>
            <a:extLst/>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600200" y="4114800"/>
            <a:ext cx="7315200" cy="51435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extLst/>
          </a:lstStyle>
          <a:p>
            <a:pPr lvl="0"/>
            <a:r>
              <a:rPr lang="en-US" smtClean="0"/>
              <a:t>Click to edit Master text styles</a:t>
            </a:r>
          </a:p>
        </p:txBody>
      </p:sp>
      <p:sp>
        <p:nvSpPr>
          <p:cNvPr id="8" name="Rectangle 7"/>
          <p:cNvSpPr/>
          <p:nvPr/>
        </p:nvSpPr>
        <p:spPr>
          <a:xfrm>
            <a:off x="-9144" y="3429000"/>
            <a:ext cx="9144000" cy="665226"/>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a:endParaRPr lang="en-US"/>
          </a:p>
        </p:txBody>
      </p:sp>
      <p:sp>
        <p:nvSpPr>
          <p:cNvPr id="9" name="Rectangle 8"/>
          <p:cNvSpPr/>
          <p:nvPr/>
        </p:nvSpPr>
        <p:spPr>
          <a:xfrm>
            <a:off x="-9144" y="3497580"/>
            <a:ext cx="1463040" cy="534924"/>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a:endParaRPr lang="en-US"/>
          </a:p>
        </p:txBody>
      </p:sp>
      <p:sp>
        <p:nvSpPr>
          <p:cNvPr id="10" name="Rectangle 9"/>
          <p:cNvSpPr/>
          <p:nvPr/>
        </p:nvSpPr>
        <p:spPr>
          <a:xfrm>
            <a:off x="1545336" y="3490722"/>
            <a:ext cx="7589520" cy="534924"/>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a:endParaRPr lang="en-US"/>
          </a:p>
        </p:txBody>
      </p:sp>
      <p:sp>
        <p:nvSpPr>
          <p:cNvPr id="2" name="Title 1"/>
          <p:cNvSpPr>
            <a:spLocks noGrp="1"/>
          </p:cNvSpPr>
          <p:nvPr>
            <p:ph type="title"/>
          </p:nvPr>
        </p:nvSpPr>
        <p:spPr>
          <a:xfrm>
            <a:off x="1600200" y="3543300"/>
            <a:ext cx="7315200" cy="457200"/>
          </a:xfrm>
        </p:spPr>
        <p:txBody>
          <a:bodyPr anchor="ctr"/>
          <a:lstStyle>
            <a:lvl1pPr algn="l">
              <a:buNone/>
              <a:defRPr sz="2800" b="0">
                <a:solidFill>
                  <a:srgbClr val="FFFFFF"/>
                </a:solidFill>
              </a:defRPr>
            </a:lvl1pPr>
            <a:extLst/>
          </a:lstStyle>
          <a:p>
            <a:r>
              <a:rPr lang="en-US" smtClean="0"/>
              <a:t>Click to edit Master title style</a:t>
            </a:r>
            <a:endParaRPr lang="en-US" dirty="0"/>
          </a:p>
        </p:txBody>
      </p:sp>
      <p:sp>
        <p:nvSpPr>
          <p:cNvPr id="11" name="Rectangle 10"/>
          <p:cNvSpPr/>
          <p:nvPr/>
        </p:nvSpPr>
        <p:spPr>
          <a:xfrm>
            <a:off x="1447800" y="0"/>
            <a:ext cx="100584" cy="515035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a:endParaRPr lang="en-US"/>
          </a:p>
        </p:txBody>
      </p:sp>
      <p:sp>
        <p:nvSpPr>
          <p:cNvPr id="12" name="Date Placeholder 11"/>
          <p:cNvSpPr>
            <a:spLocks noGrp="1"/>
          </p:cNvSpPr>
          <p:nvPr>
            <p:ph type="dt" sz="half" idx="10"/>
          </p:nvPr>
        </p:nvSpPr>
        <p:spPr>
          <a:xfrm>
            <a:off x="6248400" y="4686300"/>
            <a:ext cx="2667000" cy="273844"/>
          </a:xfrm>
        </p:spPr>
        <p:txBody>
          <a:bodyPr rtlCol="0"/>
          <a:lstStyle>
            <a:extLst/>
          </a:lstStyle>
          <a:p>
            <a:fld id="{E4606EA6-EFEA-4C30-9264-4F9291A5780D}" type="datetime1">
              <a:rPr lang="en-US" smtClean="0"/>
              <a:pPr/>
              <a:t>11/1/14</a:t>
            </a:fld>
            <a:endParaRPr lang="en-US"/>
          </a:p>
        </p:txBody>
      </p:sp>
      <p:sp>
        <p:nvSpPr>
          <p:cNvPr id="13" name="Slide Number Placeholder 12"/>
          <p:cNvSpPr>
            <a:spLocks noGrp="1"/>
          </p:cNvSpPr>
          <p:nvPr>
            <p:ph type="sldNum" sz="quarter" idx="11"/>
          </p:nvPr>
        </p:nvSpPr>
        <p:spPr>
          <a:xfrm>
            <a:off x="0" y="3500437"/>
            <a:ext cx="1447800" cy="497684"/>
          </a:xfrm>
        </p:spPr>
        <p:txBody>
          <a:bodyPr rtlCol="0"/>
          <a:lstStyle>
            <a:lvl1pPr>
              <a:defRPr sz="2800"/>
            </a:lvl1pPr>
            <a:extLst/>
          </a:lstStyle>
          <a:p>
            <a:pPr algn="ctr"/>
            <a:fld id="{8F82E0A0-C266-4798-8C8F-B9F91E9DA37E}" type="slidenum">
              <a:rPr lang="en-US" sz="2800" b="1" smtClean="0">
                <a:solidFill>
                  <a:srgbClr val="FFFFFF"/>
                </a:solidFill>
              </a:rPr>
              <a:pPr algn="ctr"/>
              <a:t>‹#›</a:t>
            </a:fld>
            <a:endParaRPr lang="en-US" sz="2800" dirty="0"/>
          </a:p>
        </p:txBody>
      </p:sp>
      <p:sp>
        <p:nvSpPr>
          <p:cNvPr id="14" name="Footer Placeholder 13"/>
          <p:cNvSpPr>
            <a:spLocks noGrp="1"/>
          </p:cNvSpPr>
          <p:nvPr>
            <p:ph type="ftr" sz="quarter" idx="12"/>
          </p:nvPr>
        </p:nvSpPr>
        <p:spPr>
          <a:xfrm>
            <a:off x="1600200" y="4686155"/>
            <a:ext cx="4572000" cy="273844"/>
          </a:xfrm>
        </p:spPr>
        <p:txBody>
          <a:bodyPr rtlCol="0"/>
          <a:lstStyle>
            <a:extLst/>
          </a:lstStyle>
          <a:p>
            <a:endParaRPr lang="en-US" dirty="0"/>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Text Placeholder 12"/>
          <p:cNvSpPr>
            <a:spLocks noGrp="1"/>
          </p:cNvSpPr>
          <p:nvPr>
            <p:ph type="body" idx="1"/>
          </p:nvPr>
        </p:nvSpPr>
        <p:spPr>
          <a:xfrm>
            <a:off x="612648" y="1352550"/>
            <a:ext cx="8153400" cy="3242310"/>
          </a:xfrm>
          <a:prstGeom prst="rect">
            <a:avLst/>
          </a:prstGeom>
        </p:spPr>
        <p:txBody>
          <a:bodyPr vert="horz">
            <a:normAutofit/>
          </a:bodyPr>
          <a:lstStyle>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Date Placeholder 13"/>
          <p:cNvSpPr>
            <a:spLocks noGrp="1"/>
          </p:cNvSpPr>
          <p:nvPr>
            <p:ph type="dt" sz="half" idx="2"/>
          </p:nvPr>
        </p:nvSpPr>
        <p:spPr>
          <a:xfrm>
            <a:off x="6096000" y="4686300"/>
            <a:ext cx="2667000" cy="273844"/>
          </a:xfrm>
          <a:prstGeom prst="rect">
            <a:avLst/>
          </a:prstGeom>
        </p:spPr>
        <p:txBody>
          <a:bodyPr vert="horz" anchor="ctr" anchorCtr="0"/>
          <a:lstStyle>
            <a:lvl1pPr algn="l">
              <a:defRPr sz="1400">
                <a:solidFill>
                  <a:schemeClr val="tx2"/>
                </a:solidFill>
              </a:defRPr>
            </a:lvl1pPr>
            <a:extLst/>
          </a:lstStyle>
          <a:p>
            <a:fld id="{E4606EA6-EFEA-4C30-9264-4F9291A5780D}" type="datetime1">
              <a:rPr lang="en-US" smtClean="0"/>
              <a:pPr/>
              <a:t>11/1/14</a:t>
            </a:fld>
            <a:endParaRPr lang="en-US" sz="1400" dirty="0">
              <a:solidFill>
                <a:schemeClr val="tx2"/>
              </a:solidFill>
            </a:endParaRPr>
          </a:p>
        </p:txBody>
      </p:sp>
      <p:sp>
        <p:nvSpPr>
          <p:cNvPr id="3" name="Footer Placeholder 2"/>
          <p:cNvSpPr>
            <a:spLocks noGrp="1"/>
          </p:cNvSpPr>
          <p:nvPr>
            <p:ph type="ftr" sz="quarter" idx="3"/>
          </p:nvPr>
        </p:nvSpPr>
        <p:spPr>
          <a:xfrm>
            <a:off x="609601" y="4686155"/>
            <a:ext cx="5421083" cy="273844"/>
          </a:xfrm>
          <a:prstGeom prst="rect">
            <a:avLst/>
          </a:prstGeom>
        </p:spPr>
        <p:txBody>
          <a:bodyPr vert="horz" anchor="ctr"/>
          <a:lstStyle>
            <a:lvl1pPr algn="r">
              <a:defRPr sz="1400">
                <a:solidFill>
                  <a:schemeClr val="tx2"/>
                </a:solidFill>
              </a:defRPr>
            </a:lvl1pPr>
            <a:extLst/>
          </a:lstStyle>
          <a:p>
            <a:pPr algn="r"/>
            <a:endParaRPr lang="en-US" sz="1400" dirty="0">
              <a:solidFill>
                <a:schemeClr val="tx2"/>
              </a:solidFill>
            </a:endParaRPr>
          </a:p>
        </p:txBody>
      </p:sp>
      <p:sp>
        <p:nvSpPr>
          <p:cNvPr id="7" name="Rectangle 6"/>
          <p:cNvSpPr/>
          <p:nvPr/>
        </p:nvSpPr>
        <p:spPr>
          <a:xfrm>
            <a:off x="0" y="1095170"/>
            <a:ext cx="9144000" cy="24003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a:endParaRPr lang="en-US"/>
          </a:p>
        </p:txBody>
      </p:sp>
      <p:sp>
        <p:nvSpPr>
          <p:cNvPr id="8" name="Rectangle 7"/>
          <p:cNvSpPr/>
          <p:nvPr/>
        </p:nvSpPr>
        <p:spPr>
          <a:xfrm>
            <a:off x="0" y="1129460"/>
            <a:ext cx="533400" cy="17145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a:endParaRPr lang="en-US"/>
          </a:p>
        </p:txBody>
      </p:sp>
      <p:sp>
        <p:nvSpPr>
          <p:cNvPr id="9" name="Rectangle 8"/>
          <p:cNvSpPr/>
          <p:nvPr/>
        </p:nvSpPr>
        <p:spPr>
          <a:xfrm>
            <a:off x="590550" y="1129460"/>
            <a:ext cx="8553450" cy="17145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a:endParaRPr lang="en-US"/>
          </a:p>
        </p:txBody>
      </p:sp>
      <p:sp>
        <p:nvSpPr>
          <p:cNvPr id="23" name="Slide Number Placeholder 22"/>
          <p:cNvSpPr>
            <a:spLocks noGrp="1"/>
          </p:cNvSpPr>
          <p:nvPr>
            <p:ph type="sldNum" sz="quarter" idx="4"/>
          </p:nvPr>
        </p:nvSpPr>
        <p:spPr>
          <a:xfrm>
            <a:off x="0" y="1123507"/>
            <a:ext cx="533400" cy="183357"/>
          </a:xfrm>
          <a:prstGeom prst="rect">
            <a:avLst/>
          </a:prstGeom>
        </p:spPr>
        <p:txBody>
          <a:bodyPr vert="horz" anchor="ctr" anchorCtr="0">
            <a:normAutofit/>
          </a:bodyPr>
          <a:lstStyle>
            <a:lvl1pPr algn="ctr">
              <a:defRPr sz="1400" b="1">
                <a:solidFill>
                  <a:srgbClr val="FFFFFF"/>
                </a:solidFill>
              </a:defRPr>
            </a:lvl1pPr>
            <a:extLst/>
          </a:lstStyle>
          <a:p>
            <a:pPr algn="ctr"/>
            <a:fld id="{8F82E0A0-C266-4798-8C8F-B9F91E9DA37E}" type="slidenum">
              <a:rPr lang="en-US" sz="1400" b="1" smtClean="0">
                <a:solidFill>
                  <a:srgbClr val="FFFFFF"/>
                </a:solidFill>
              </a:rPr>
              <a:pPr algn="ctr"/>
              <a:t>‹#›</a:t>
            </a:fld>
            <a:endParaRPr lang="en-US" sz="1400" b="1" dirty="0">
              <a:solidFill>
                <a:srgbClr val="FFFFFF"/>
              </a:solidFill>
            </a:endParaRPr>
          </a:p>
        </p:txBody>
      </p:sp>
      <p:sp>
        <p:nvSpPr>
          <p:cNvPr id="22" name="Title Placeholder 21"/>
          <p:cNvSpPr>
            <a:spLocks noGrp="1"/>
          </p:cNvSpPr>
          <p:nvPr>
            <p:ph type="title"/>
          </p:nvPr>
        </p:nvSpPr>
        <p:spPr>
          <a:xfrm>
            <a:off x="609600" y="118110"/>
            <a:ext cx="8153400" cy="1005840"/>
          </a:xfrm>
          <a:prstGeom prst="rect">
            <a:avLst/>
          </a:prstGeom>
        </p:spPr>
        <p:txBody>
          <a:bodyPr vert="horz" anchor="b">
            <a:normAutofit/>
          </a:bodyPr>
          <a:lstStyle>
            <a:extLst/>
          </a:lstStyle>
          <a:p>
            <a:r>
              <a:rPr lang="en-US" smtClean="0"/>
              <a:t>Click to edit Master title style</a:t>
            </a:r>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8" r:id="rId2"/>
    <p:sldLayoutId id="2147483651" r:id="rId3"/>
    <p:sldLayoutId id="2147483652" r:id="rId4"/>
    <p:sldLayoutId id="2147483653" r:id="rId5"/>
    <p:sldLayoutId id="2147483654" r:id="rId6"/>
    <p:sldLayoutId id="2147483655" r:id="rId7"/>
    <p:sldLayoutId id="2147483656" r:id="rId8"/>
    <p:sldLayoutId id="2147483657" r:id="rId9"/>
    <p:sldLayoutId id="2147483659" r:id="rId10"/>
  </p:sldLayoutIdLst>
  <p:txStyles>
    <p:titleStyle>
      <a:lvl1pPr algn="l" rtl="0" eaLnBrk="1" latinLnBrk="0" hangingPunct="1">
        <a:spcBef>
          <a:spcPct val="0"/>
        </a:spcBef>
        <a:buNone/>
        <a:defRPr sz="4200" kern="1200">
          <a:solidFill>
            <a:schemeClr val="tx2"/>
          </a:solidFill>
          <a:latin typeface="+mj-lt"/>
          <a:ea typeface="+mj-ea"/>
          <a:cs typeface="+mj-cs"/>
        </a:defRPr>
      </a:lvl1pPr>
      <a:extLst/>
    </p:titleStyle>
    <p:bodyStyle>
      <a:lvl1pPr marL="320040" indent="-320040" algn="l" rtl="0" eaLnBrk="1" latinLnBrk="0" hangingPunct="1">
        <a:spcBef>
          <a:spcPts val="700"/>
        </a:spcBef>
        <a:buClr>
          <a:schemeClr val="accent2"/>
        </a:buClr>
        <a:buSzPct val="60000"/>
        <a:buFont typeface="Wingdings"/>
        <a:buChar char=""/>
        <a:defRPr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None/>
        <a:defRPr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sz="1800" kern="1200" baseline="0">
          <a:solidFill>
            <a:schemeClr val="tx1"/>
          </a:solidFill>
          <a:latin typeface="+mn-lt"/>
          <a:ea typeface="+mn-ea"/>
          <a:cs typeface="+mn-cs"/>
        </a:defRPr>
      </a:lvl9pPr>
      <a:extLst/>
    </p:bodyStyle>
    <p:otherStyle>
      <a:lvl1pPr marL="0" algn="l" rtl="0" eaLnBrk="1" hangingPunct="1">
        <a:defRPr kern="1200">
          <a:solidFill>
            <a:schemeClr val="tx1"/>
          </a:solidFill>
          <a:latin typeface="+mn-lt"/>
          <a:ea typeface="+mn-ea"/>
          <a:cs typeface="+mn-cs"/>
        </a:defRPr>
      </a:lvl1pPr>
      <a:lvl2pPr marL="457200" algn="l" rtl="0" eaLnBrk="1" hangingPunct="1">
        <a:defRPr kern="1200">
          <a:solidFill>
            <a:schemeClr val="tx1"/>
          </a:solidFill>
          <a:latin typeface="+mn-lt"/>
          <a:ea typeface="+mn-ea"/>
          <a:cs typeface="+mn-cs"/>
        </a:defRPr>
      </a:lvl2pPr>
      <a:lvl3pPr marL="914400" algn="l" rtl="0" eaLnBrk="1" hangingPunct="1">
        <a:defRPr kern="1200">
          <a:solidFill>
            <a:schemeClr val="tx1"/>
          </a:solidFill>
          <a:latin typeface="+mn-lt"/>
          <a:ea typeface="+mn-ea"/>
          <a:cs typeface="+mn-cs"/>
        </a:defRPr>
      </a:lvl3pPr>
      <a:lvl4pPr marL="1371600" algn="l" rtl="0" eaLnBrk="1" hangingPunct="1">
        <a:defRPr kern="1200">
          <a:solidFill>
            <a:schemeClr val="tx1"/>
          </a:solidFill>
          <a:latin typeface="+mn-lt"/>
          <a:ea typeface="+mn-ea"/>
          <a:cs typeface="+mn-cs"/>
        </a:defRPr>
      </a:lvl4pPr>
      <a:lvl5pPr marL="1828800" algn="l" rtl="0" eaLnBrk="1" hangingPunct="1">
        <a:defRPr kern="1200">
          <a:solidFill>
            <a:schemeClr val="tx1"/>
          </a:solidFill>
          <a:latin typeface="+mn-lt"/>
          <a:ea typeface="+mn-ea"/>
          <a:cs typeface="+mn-cs"/>
        </a:defRPr>
      </a:lvl5pPr>
      <a:lvl6pPr marL="2286000" algn="l" rtl="0" eaLnBrk="1" hangingPunct="1">
        <a:defRPr kern="1200">
          <a:solidFill>
            <a:schemeClr val="tx1"/>
          </a:solidFill>
          <a:latin typeface="+mn-lt"/>
          <a:ea typeface="+mn-ea"/>
          <a:cs typeface="+mn-cs"/>
        </a:defRPr>
      </a:lvl6pPr>
      <a:lvl7pPr marL="2743200" algn="l" rtl="0" eaLnBrk="1" hangingPunct="1">
        <a:defRPr kern="1200">
          <a:solidFill>
            <a:schemeClr val="tx1"/>
          </a:solidFill>
          <a:latin typeface="+mn-lt"/>
          <a:ea typeface="+mn-ea"/>
          <a:cs typeface="+mn-cs"/>
        </a:defRPr>
      </a:lvl7pPr>
      <a:lvl8pPr marL="3200400" algn="l" rtl="0" eaLnBrk="1" hangingPunct="1">
        <a:defRPr kern="1200">
          <a:solidFill>
            <a:schemeClr val="tx1"/>
          </a:solidFill>
          <a:latin typeface="+mn-lt"/>
          <a:ea typeface="+mn-ea"/>
          <a:cs typeface="+mn-cs"/>
        </a:defRPr>
      </a:lvl8pPr>
      <a:lvl9pPr marL="3657600" algn="l" rtl="0" eaLnBrk="1" hangingPunct="1">
        <a:defRPr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1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 Id="rId3" Type="http://schemas.openxmlformats.org/officeDocument/2006/relationships/image" Target="../media/image1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 Id="rId3" Type="http://schemas.openxmlformats.org/officeDocument/2006/relationships/image" Target="../media/image1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1" Type="http://schemas.openxmlformats.org/officeDocument/2006/relationships/slideLayout" Target="../slideLayouts/slideLayout10.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image" Target="../media/image22.jpeg"/><Relationship Id="rId4" Type="http://schemas.openxmlformats.org/officeDocument/2006/relationships/image" Target="../media/image23.png"/><Relationship Id="rId5" Type="http://schemas.openxmlformats.org/officeDocument/2006/relationships/image" Target="../media/image24.png"/><Relationship Id="rId6" Type="http://schemas.openxmlformats.org/officeDocument/2006/relationships/image" Target="../media/image25.png"/><Relationship Id="rId1" Type="http://schemas.openxmlformats.org/officeDocument/2006/relationships/slideLayout" Target="../slideLayouts/slideLayout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2.xml"/><Relationship Id="rId3" Type="http://schemas.openxmlformats.org/officeDocument/2006/relationships/image" Target="../media/image2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6.xml"/><Relationship Id="rId3" Type="http://schemas.openxmlformats.org/officeDocument/2006/relationships/image" Target="../media/image27.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image" Target="../media/image29.png"/><Relationship Id="rId1" Type="http://schemas.openxmlformats.org/officeDocument/2006/relationships/slideLayout" Target="../slideLayouts/slideLayout10.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3" Type="http://schemas.openxmlformats.org/officeDocument/2006/relationships/image" Target="../media/image30.png"/><Relationship Id="rId4" Type="http://schemas.openxmlformats.org/officeDocument/2006/relationships/image" Target="../media/image31.png"/><Relationship Id="rId1" Type="http://schemas.openxmlformats.org/officeDocument/2006/relationships/slideLayout" Target="../slideLayouts/slideLayout10.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3" Type="http://schemas.openxmlformats.org/officeDocument/2006/relationships/image" Target="../media/image32.png"/><Relationship Id="rId4" Type="http://schemas.openxmlformats.org/officeDocument/2006/relationships/image" Target="../media/image33.png"/><Relationship Id="rId1" Type="http://schemas.openxmlformats.org/officeDocument/2006/relationships/slideLayout" Target="../slideLayouts/slideLayout10.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3" Type="http://schemas.openxmlformats.org/officeDocument/2006/relationships/image" Target="../media/image34.png"/><Relationship Id="rId4" Type="http://schemas.openxmlformats.org/officeDocument/2006/relationships/image" Target="../media/image35.png"/><Relationship Id="rId1" Type="http://schemas.openxmlformats.org/officeDocument/2006/relationships/slideLayout" Target="../slideLayouts/slideLayout4.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3" Type="http://schemas.openxmlformats.org/officeDocument/2006/relationships/image" Target="../media/image36.png"/><Relationship Id="rId4" Type="http://schemas.openxmlformats.org/officeDocument/2006/relationships/image" Target="../media/image37.png"/><Relationship Id="rId1" Type="http://schemas.openxmlformats.org/officeDocument/2006/relationships/slideLayout" Target="../slideLayouts/slideLayout4.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3.xml"/><Relationship Id="rId3" Type="http://schemas.openxmlformats.org/officeDocument/2006/relationships/image" Target="../media/image38.png"/></Relationships>
</file>

<file path=ppt/slides/_rels/slide54.xml.rels><?xml version="1.0" encoding="UTF-8" standalone="yes"?>
<Relationships xmlns="http://schemas.openxmlformats.org/package/2006/relationships"><Relationship Id="rId3" Type="http://schemas.openxmlformats.org/officeDocument/2006/relationships/image" Target="../media/image39.png"/><Relationship Id="rId4" Type="http://schemas.openxmlformats.org/officeDocument/2006/relationships/image" Target="../media/image40.png"/><Relationship Id="rId5" Type="http://schemas.openxmlformats.org/officeDocument/2006/relationships/image" Target="../media/image41.png"/><Relationship Id="rId1" Type="http://schemas.openxmlformats.org/officeDocument/2006/relationships/slideLayout" Target="../slideLayouts/slideLayout4.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5.xml"/><Relationship Id="rId3" Type="http://schemas.openxmlformats.org/officeDocument/2006/relationships/image" Target="../media/image42.png"/></Relationships>
</file>

<file path=ppt/slides/_rels/slide56.xml.rels><?xml version="1.0" encoding="UTF-8" standalone="yes"?>
<Relationships xmlns="http://schemas.openxmlformats.org/package/2006/relationships"><Relationship Id="rId3" Type="http://schemas.openxmlformats.org/officeDocument/2006/relationships/image" Target="../media/image43.png"/><Relationship Id="rId4" Type="http://schemas.openxmlformats.org/officeDocument/2006/relationships/image" Target="../media/image44.png"/><Relationship Id="rId1" Type="http://schemas.openxmlformats.org/officeDocument/2006/relationships/slideLayout" Target="../slideLayouts/slideLayout4.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8.xml"/><Relationship Id="rId3" Type="http://schemas.openxmlformats.org/officeDocument/2006/relationships/image" Target="../media/image45.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0.xml"/><Relationship Id="rId3" Type="http://schemas.openxmlformats.org/officeDocument/2006/relationships/image" Target="../media/image46.png"/></Relationships>
</file>

<file path=ppt/slides/_rels/slide61.xml.rels><?xml version="1.0" encoding="UTF-8" standalone="yes"?>
<Relationships xmlns="http://schemas.openxmlformats.org/package/2006/relationships"><Relationship Id="rId3" Type="http://schemas.openxmlformats.org/officeDocument/2006/relationships/image" Target="../media/image47.png"/><Relationship Id="rId4" Type="http://schemas.openxmlformats.org/officeDocument/2006/relationships/image" Target="../media/image48.png"/><Relationship Id="rId5" Type="http://schemas.openxmlformats.org/officeDocument/2006/relationships/image" Target="../media/image49.png"/><Relationship Id="rId1" Type="http://schemas.openxmlformats.org/officeDocument/2006/relationships/slideLayout" Target="../slideLayouts/slideLayout4.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4.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4.xml"/><Relationship Id="rId3" Type="http://schemas.openxmlformats.org/officeDocument/2006/relationships/hyperlink" Target="http://en.wikipedia.ork/wiki/Thread_(computing" TargetMode="External"/></Relationships>
</file>

<file path=ppt/slides/_rels/slide65.xml.rels><?xml version="1.0" encoding="UTF-8" standalone="yes"?>
<Relationships xmlns="http://schemas.openxmlformats.org/package/2006/relationships"><Relationship Id="rId3" Type="http://schemas.openxmlformats.org/officeDocument/2006/relationships/image" Target="../media/image50.jpg"/><Relationship Id="rId4" Type="http://schemas.openxmlformats.org/officeDocument/2006/relationships/image" Target="../media/image51.png"/><Relationship Id="rId5" Type="http://schemas.openxmlformats.org/officeDocument/2006/relationships/image" Target="../media/image52.png"/><Relationship Id="rId1" Type="http://schemas.openxmlformats.org/officeDocument/2006/relationships/slideLayout" Target="../slideLayouts/slideLayout4.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3" Type="http://schemas.openxmlformats.org/officeDocument/2006/relationships/image" Target="../media/image53.png"/><Relationship Id="rId4" Type="http://schemas.openxmlformats.org/officeDocument/2006/relationships/image" Target="../media/image54.png"/><Relationship Id="rId1" Type="http://schemas.openxmlformats.org/officeDocument/2006/relationships/slideLayout" Target="../slideLayouts/slideLayout4.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7.xml"/><Relationship Id="rId3" Type="http://schemas.openxmlformats.org/officeDocument/2006/relationships/image" Target="../media/image55.png"/></Relationships>
</file>

<file path=ppt/slides/_rels/slide68.xml.rels><?xml version="1.0" encoding="UTF-8" standalone="yes"?>
<Relationships xmlns="http://schemas.openxmlformats.org/package/2006/relationships"><Relationship Id="rId3" Type="http://schemas.openxmlformats.org/officeDocument/2006/relationships/image" Target="../media/image56.png"/><Relationship Id="rId4" Type="http://schemas.openxmlformats.org/officeDocument/2006/relationships/image" Target="../media/image57.png"/><Relationship Id="rId5" Type="http://schemas.openxmlformats.org/officeDocument/2006/relationships/image" Target="../media/image58.png"/><Relationship Id="rId1" Type="http://schemas.openxmlformats.org/officeDocument/2006/relationships/slideLayout" Target="../slideLayouts/slideLayout4.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9.xml"/><Relationship Id="rId3" Type="http://schemas.openxmlformats.org/officeDocument/2006/relationships/image" Target="../media/image5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0.xml"/><Relationship Id="rId3" Type="http://schemas.openxmlformats.org/officeDocument/2006/relationships/image" Target="../media/image60.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3" Type="http://schemas.openxmlformats.org/officeDocument/2006/relationships/image" Target="../media/image61.png"/><Relationship Id="rId4" Type="http://schemas.openxmlformats.org/officeDocument/2006/relationships/image" Target="../media/image62.png"/><Relationship Id="rId1" Type="http://schemas.openxmlformats.org/officeDocument/2006/relationships/slideLayout" Target="../slideLayouts/slideLayout10.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3.xml"/><Relationship Id="rId3" Type="http://schemas.openxmlformats.org/officeDocument/2006/relationships/image" Target="../media/image63.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4.xml"/><Relationship Id="rId3" Type="http://schemas.openxmlformats.org/officeDocument/2006/relationships/image" Target="../media/image64.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5.xml"/><Relationship Id="rId3" Type="http://schemas.openxmlformats.org/officeDocument/2006/relationships/image" Target="../media/image65.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6.xml"/><Relationship Id="rId3" Type="http://schemas.openxmlformats.org/officeDocument/2006/relationships/image" Target="../media/image66.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7.xml"/><Relationship Id="rId3" Type="http://schemas.openxmlformats.org/officeDocument/2006/relationships/image" Target="../media/image67.png"/></Relationships>
</file>

<file path=ppt/slides/_rels/slide78.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4.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80.xml.rels><?xml version="1.0" encoding="UTF-8" standalone="yes"?>
<Relationships xmlns="http://schemas.openxmlformats.org/package/2006/relationships"><Relationship Id="rId3" Type="http://schemas.openxmlformats.org/officeDocument/2006/relationships/image" Target="../media/image68.png"/><Relationship Id="rId4" Type="http://schemas.openxmlformats.org/officeDocument/2006/relationships/image" Target="../media/image69.png"/><Relationship Id="rId1" Type="http://schemas.openxmlformats.org/officeDocument/2006/relationships/slideLayout" Target="../slideLayouts/slideLayout10.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1.xml"/><Relationship Id="rId3" Type="http://schemas.openxmlformats.org/officeDocument/2006/relationships/image" Target="../media/image70.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2.xml"/><Relationship Id="rId3" Type="http://schemas.openxmlformats.org/officeDocument/2006/relationships/image" Target="../media/image71.png"/></Relationships>
</file>

<file path=ppt/slides/_rels/slide83.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4.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3" Type="http://schemas.openxmlformats.org/officeDocument/2006/relationships/image" Target="../media/image72.jpeg"/><Relationship Id="rId4" Type="http://schemas.openxmlformats.org/officeDocument/2006/relationships/hyperlink" Target="mailto:rterrell@microsoft.com" TargetMode="External"/><Relationship Id="rId1" Type="http://schemas.openxmlformats.org/officeDocument/2006/relationships/slideLayout" Target="../slideLayouts/slideLayout10.xml"/><Relationship Id="rId2" Type="http://schemas.openxmlformats.org/officeDocument/2006/relationships/notesSlide" Target="../notesSlides/notesSlide8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a:spLocks noGrp="1"/>
          </p:cNvSpPr>
          <p:nvPr>
            <p:ph type="title"/>
          </p:nvPr>
        </p:nvSpPr>
        <p:spPr>
          <a:xfrm>
            <a:off x="152400" y="361950"/>
            <a:ext cx="8991600" cy="2667000"/>
          </a:xfrm>
        </p:spPr>
        <p:txBody>
          <a:bodyPr>
            <a:noAutofit/>
            <a:scene3d>
              <a:camera prst="orthographicFront"/>
              <a:lightRig rig="flat" dir="tl">
                <a:rot lat="0" lon="0" rev="6600000"/>
              </a:lightRig>
            </a:scene3d>
            <a:sp3d extrusionH="25400" contourW="8890">
              <a:bevelT w="38100" h="31750"/>
              <a:contourClr>
                <a:schemeClr val="accent2">
                  <a:shade val="75000"/>
                </a:schemeClr>
              </a:contourClr>
            </a:sp3d>
          </a:bodyPr>
          <a:lstStyle>
            <a:extLst/>
          </a:lstStyle>
          <a:p>
            <a:r>
              <a:rPr lang="en-US" sz="4800" b="1"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Concurrency</a:t>
            </a:r>
            <a:r>
              <a:rPr lang="en-US" sz="4800" b="1" cap="none"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 </a:t>
            </a:r>
            <a:r>
              <a:rPr lang="en-US" sz="4800" b="1"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&amp; Reactive 				  	 programming in F#</a:t>
            </a:r>
            <a:br>
              <a:rPr lang="en-US" sz="4800" b="1"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br>
            <a:r>
              <a:rPr lang="en-US" sz="4800" b="1"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					</a:t>
            </a:r>
            <a:r>
              <a:rPr lang="en-US" sz="2400" b="1" i="1" cap="none"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 </a:t>
            </a:r>
            <a:r>
              <a:rPr lang="en-US" sz="2400" b="1" i="1" cap="none"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because the future is Immutable!</a:t>
            </a:r>
            <a:r>
              <a:rPr lang="en-US" sz="1800" b="1" i="1" cap="none"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
            </a:r>
            <a:br>
              <a:rPr lang="en-US" sz="1800" b="1" i="1" cap="none"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br>
            <a:endParaRPr lang="en-US" sz="1800" b="1" i="1" cap="none"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5" name="Rectangle 4"/>
          <p:cNvSpPr>
            <a:spLocks noGrp="1"/>
          </p:cNvSpPr>
          <p:nvPr>
            <p:ph type="subTitle" idx="1"/>
          </p:nvPr>
        </p:nvSpPr>
        <p:spPr/>
        <p:txBody>
          <a:bodyPr>
            <a:normAutofit/>
          </a:bodyPr>
          <a:lstStyle>
            <a:extLst/>
          </a:lstStyle>
          <a:p>
            <a:pPr lvl="2"/>
            <a:r>
              <a:rPr lang="en-US" dirty="0" err="1" smtClean="0"/>
              <a:t>Triangle.NET</a:t>
            </a:r>
            <a:r>
              <a:rPr lang="en-US" dirty="0" smtClean="0"/>
              <a:t> User Group</a:t>
            </a:r>
            <a:endParaRPr lang="en-US" dirty="0"/>
          </a:p>
        </p:txBody>
      </p:sp>
      <p:sp>
        <p:nvSpPr>
          <p:cNvPr id="2" name="Rectangle 1"/>
          <p:cNvSpPr/>
          <p:nvPr/>
        </p:nvSpPr>
        <p:spPr>
          <a:xfrm>
            <a:off x="533400" y="3486150"/>
            <a:ext cx="4876800" cy="923330"/>
          </a:xfrm>
          <a:prstGeom prst="rect">
            <a:avLst/>
          </a:prstGeom>
        </p:spPr>
        <p:txBody>
          <a:bodyPr wrap="square">
            <a:spAutoFit/>
          </a:bodyPr>
          <a:lstStyle/>
          <a:p>
            <a:r>
              <a:rPr lang="en-US" altLang="x-none" i="1" dirty="0"/>
              <a:t>Writing code that scales to a large number of cores is much easier in the functional style compared to using the typical imperative </a:t>
            </a:r>
            <a:r>
              <a:rPr lang="en-US" altLang="x-none" i="1" dirty="0" smtClean="0"/>
              <a:t>approach…</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normAutofit fontScale="90000"/>
          </a:bodyPr>
          <a:lstStyle>
            <a:extLst/>
          </a:lstStyle>
          <a:p>
            <a:pPr marL="514350" indent="-514350"/>
            <a:r>
              <a:rPr lang="en-US" altLang="x-none" i="1" dirty="0"/>
              <a:t>F# advances in concurrency programming </a:t>
            </a:r>
            <a:endParaRPr lang="en-US" i="1" dirty="0"/>
          </a:p>
        </p:txBody>
      </p:sp>
      <p:sp>
        <p:nvSpPr>
          <p:cNvPr id="6" name="Rectangle 5"/>
          <p:cNvSpPr>
            <a:spLocks noGrp="1"/>
          </p:cNvSpPr>
          <p:nvPr>
            <p:ph sz="quarter" idx="13"/>
          </p:nvPr>
        </p:nvSpPr>
        <p:spPr>
          <a:xfrm>
            <a:off x="304800" y="1352550"/>
            <a:ext cx="5410200" cy="3581400"/>
          </a:xfrm>
        </p:spPr>
        <p:txBody>
          <a:bodyPr>
            <a:noAutofit/>
          </a:bodyPr>
          <a:lstStyle>
            <a:extLst/>
          </a:lstStyle>
          <a:p>
            <a:r>
              <a:rPr lang="en-US" sz="2000" i="1" dirty="0" smtClean="0"/>
              <a:t>Thanks </a:t>
            </a:r>
            <a:r>
              <a:rPr lang="en-US" sz="2000" i="1" dirty="0"/>
              <a:t>to the </a:t>
            </a:r>
            <a:r>
              <a:rPr lang="en-US" sz="2000" b="1" i="1" dirty="0">
                <a:solidFill>
                  <a:srgbClr val="DA1F28"/>
                </a:solidFill>
              </a:rPr>
              <a:t>immutability </a:t>
            </a:r>
            <a:r>
              <a:rPr lang="en-US" sz="2000" i="1" dirty="0"/>
              <a:t>(and</a:t>
            </a:r>
            <a:r>
              <a:rPr lang="en-US" sz="2000" b="1" i="1" dirty="0"/>
              <a:t> </a:t>
            </a:r>
            <a:r>
              <a:rPr lang="en-US" sz="2000" b="1" i="1" dirty="0">
                <a:solidFill>
                  <a:srgbClr val="DA1F28"/>
                </a:solidFill>
              </a:rPr>
              <a:t>isolation</a:t>
            </a:r>
            <a:r>
              <a:rPr lang="en-US" sz="2000" i="1" dirty="0"/>
              <a:t>),                we avoid introducing race conditions and we         can write </a:t>
            </a:r>
            <a:r>
              <a:rPr lang="en-US" sz="2000" i="1" dirty="0">
                <a:solidFill>
                  <a:schemeClr val="accent2"/>
                </a:solidFill>
              </a:rPr>
              <a:t>lock-free code</a:t>
            </a:r>
            <a:r>
              <a:rPr lang="en-US" sz="2000" i="1" dirty="0"/>
              <a:t>. </a:t>
            </a:r>
          </a:p>
          <a:p>
            <a:pPr marL="342900" lvl="1" indent="-342900"/>
            <a:r>
              <a:rPr lang="en-US" sz="2000" i="1" dirty="0" smtClean="0"/>
              <a:t>A function </a:t>
            </a:r>
            <a:r>
              <a:rPr lang="en-US" sz="2000" i="1" dirty="0"/>
              <a:t>call never changes data, it only returns new </a:t>
            </a:r>
            <a:r>
              <a:rPr lang="en-US" sz="2000" i="1" dirty="0" smtClean="0"/>
              <a:t>data</a:t>
            </a:r>
          </a:p>
          <a:p>
            <a:pPr marL="662940" lvl="2" indent="-342900"/>
            <a:r>
              <a:rPr lang="en-US" sz="2000" i="1" dirty="0" smtClean="0">
                <a:solidFill>
                  <a:srgbClr val="FF0000"/>
                </a:solidFill>
              </a:rPr>
              <a:t>Referential Transparency </a:t>
            </a:r>
          </a:p>
          <a:p>
            <a:pPr marL="342900" lvl="1" indent="-342900"/>
            <a:r>
              <a:rPr lang="en-US" sz="2000" i="1" dirty="0" smtClean="0"/>
              <a:t>Higher-order function and Lazy Evaluation (not explicit) </a:t>
            </a:r>
          </a:p>
          <a:p>
            <a:pPr marL="342900" lvl="1" indent="-342900"/>
            <a:r>
              <a:rPr lang="en-US" sz="2000" i="1" dirty="0" smtClean="0">
                <a:solidFill>
                  <a:srgbClr val="FF0000"/>
                </a:solidFill>
              </a:rPr>
              <a:t>Asynchronous </a:t>
            </a:r>
            <a:r>
              <a:rPr lang="en-US" sz="2000" i="1" dirty="0" smtClean="0"/>
              <a:t>Workflow </a:t>
            </a:r>
          </a:p>
          <a:p>
            <a:pPr marL="342900" lvl="1" indent="-342900"/>
            <a:r>
              <a:rPr lang="en-US" sz="2000" i="1" dirty="0" smtClean="0">
                <a:solidFill>
                  <a:srgbClr val="FF0000"/>
                </a:solidFill>
              </a:rPr>
              <a:t>Actor</a:t>
            </a:r>
            <a:r>
              <a:rPr lang="en-US" sz="2000" i="1" dirty="0" smtClean="0"/>
              <a:t>-Based concurrency model – MP (</a:t>
            </a:r>
            <a:r>
              <a:rPr lang="en-US" sz="2000" i="1" dirty="0" smtClean="0">
                <a:solidFill>
                  <a:srgbClr val="FF0000"/>
                </a:solidFill>
              </a:rPr>
              <a:t>Isolation</a:t>
            </a:r>
            <a:r>
              <a:rPr lang="en-US" sz="2000" i="1" dirty="0" smtClean="0"/>
              <a:t>)</a:t>
            </a:r>
            <a:endParaRPr lang="en-US" sz="2000" i="1" dirty="0"/>
          </a:p>
          <a:p>
            <a:pPr marL="342900" lvl="1" indent="-342900"/>
            <a:endParaRPr lang="en-US" sz="2000" i="1" dirty="0"/>
          </a:p>
          <a:p>
            <a:pPr marL="342900" lvl="1" indent="-342900"/>
            <a:endParaRPr lang="en-US" altLang="x-none" sz="2000" i="1" dirty="0"/>
          </a:p>
        </p:txBody>
      </p:sp>
      <p:pic>
        <p:nvPicPr>
          <p:cNvPr id="4" name="Picture 3"/>
          <p:cNvPicPr>
            <a:picLocks noChangeAspect="1"/>
          </p:cNvPicPr>
          <p:nvPr/>
        </p:nvPicPr>
        <p:blipFill>
          <a:blip r:embed="rId3"/>
          <a:stretch>
            <a:fillRect/>
          </a:stretch>
        </p:blipFill>
        <p:spPr>
          <a:xfrm>
            <a:off x="5638801" y="1884114"/>
            <a:ext cx="3505200" cy="2824190"/>
          </a:xfrm>
          <a:prstGeom prst="rect">
            <a:avLst/>
          </a:prstGeom>
        </p:spPr>
      </p:pic>
    </p:spTree>
    <p:extLst>
      <p:ext uri="{BB962C8B-B14F-4D97-AF65-F5344CB8AC3E}">
        <p14:creationId xmlns:p14="http://schemas.microsoft.com/office/powerpoint/2010/main" val="373313681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normAutofit/>
          </a:bodyPr>
          <a:lstStyle>
            <a:extLst/>
          </a:lstStyle>
          <a:p>
            <a:pPr marL="514350" indent="-514350"/>
            <a:r>
              <a:rPr lang="en-US" sz="4400" dirty="0" smtClean="0"/>
              <a:t>Immutability</a:t>
            </a:r>
            <a:endParaRPr lang="en-US" i="1" dirty="0"/>
          </a:p>
        </p:txBody>
      </p:sp>
      <p:sp>
        <p:nvSpPr>
          <p:cNvPr id="6" name="Rectangle 5"/>
          <p:cNvSpPr>
            <a:spLocks noGrp="1"/>
          </p:cNvSpPr>
          <p:nvPr>
            <p:ph sz="quarter" idx="13"/>
          </p:nvPr>
        </p:nvSpPr>
        <p:spPr>
          <a:xfrm>
            <a:off x="304800" y="1276350"/>
            <a:ext cx="8610600" cy="914400"/>
          </a:xfrm>
        </p:spPr>
        <p:txBody>
          <a:bodyPr>
            <a:noAutofit/>
          </a:bodyPr>
          <a:lstStyle>
            <a:extLst/>
          </a:lstStyle>
          <a:p>
            <a:r>
              <a:rPr lang="en-US" sz="1600" dirty="0" smtClean="0"/>
              <a:t>Immutability </a:t>
            </a:r>
            <a:r>
              <a:rPr lang="en-US" sz="1600" dirty="0"/>
              <a:t>is very important characteristic of FP but mostly is about transformation of </a:t>
            </a:r>
            <a:r>
              <a:rPr lang="en-US" sz="1600" dirty="0" smtClean="0"/>
              <a:t>state… 	… Immutable </a:t>
            </a:r>
            <a:r>
              <a:rPr lang="en-US" sz="1600" dirty="0"/>
              <a:t>data forces you to use a “transformational” approach</a:t>
            </a:r>
          </a:p>
          <a:p>
            <a:endParaRPr lang="en-US" sz="1600" dirty="0"/>
          </a:p>
          <a:p>
            <a:endParaRPr lang="en-US" sz="1600" dirty="0"/>
          </a:p>
        </p:txBody>
      </p:sp>
      <p:pic>
        <p:nvPicPr>
          <p:cNvPr id="4" name="Picture 3"/>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191049" y="2219325"/>
            <a:ext cx="3952951" cy="2924175"/>
          </a:xfrm>
          <a:prstGeom prst="rect">
            <a:avLst/>
          </a:prstGeom>
          <a:noFill/>
          <a:ln>
            <a:noFill/>
          </a:ln>
        </p:spPr>
      </p:pic>
      <p:sp>
        <p:nvSpPr>
          <p:cNvPr id="7" name="Rectangle 5"/>
          <p:cNvSpPr>
            <a:spLocks noGrp="1"/>
          </p:cNvSpPr>
          <p:nvPr>
            <p:ph sz="quarter" idx="13"/>
          </p:nvPr>
        </p:nvSpPr>
        <p:spPr>
          <a:xfrm>
            <a:off x="279400" y="1962150"/>
            <a:ext cx="4876800" cy="3181350"/>
          </a:xfrm>
        </p:spPr>
        <p:txBody>
          <a:bodyPr>
            <a:noAutofit/>
          </a:bodyPr>
          <a:lstStyle>
            <a:extLst/>
          </a:lstStyle>
          <a:p>
            <a:r>
              <a:rPr lang="en-US" sz="1700" dirty="0" smtClean="0"/>
              <a:t>When </a:t>
            </a:r>
            <a:r>
              <a:rPr lang="en-US" sz="1700" dirty="0"/>
              <a:t>you’re writing programs using immutable types, the only “thing a method can do is return a </a:t>
            </a:r>
            <a:r>
              <a:rPr lang="en-US" sz="1700" dirty="0" smtClean="0"/>
              <a:t>result, it </a:t>
            </a:r>
            <a:r>
              <a:rPr lang="en-US" sz="1700" dirty="0"/>
              <a:t>can’t modify the state of any </a:t>
            </a:r>
            <a:r>
              <a:rPr lang="en-US" sz="1700" dirty="0" smtClean="0"/>
              <a:t>objects</a:t>
            </a:r>
          </a:p>
          <a:p>
            <a:r>
              <a:rPr lang="en-US" sz="1700" dirty="0" smtClean="0"/>
              <a:t>Immutable </a:t>
            </a:r>
            <a:r>
              <a:rPr lang="en-US" sz="1700" dirty="0"/>
              <a:t>data makes the code </a:t>
            </a:r>
            <a:r>
              <a:rPr lang="en-US" sz="1700" dirty="0" smtClean="0"/>
              <a:t>predictable </a:t>
            </a:r>
            <a:r>
              <a:rPr lang="en-US" sz="1700" dirty="0"/>
              <a:t>is easier to work </a:t>
            </a:r>
            <a:endParaRPr lang="en-US" sz="1700" dirty="0" smtClean="0"/>
          </a:p>
          <a:p>
            <a:r>
              <a:rPr lang="en-US" sz="1700" dirty="0" smtClean="0"/>
              <a:t>Prevent Bugs</a:t>
            </a:r>
          </a:p>
          <a:p>
            <a:r>
              <a:rPr lang="en-US" sz="1700" dirty="0" smtClean="0">
                <a:solidFill>
                  <a:srgbClr val="FF0000"/>
                </a:solidFill>
              </a:rPr>
              <a:t>Concurrency </a:t>
            </a:r>
            <a:r>
              <a:rPr lang="en-US" sz="1700" dirty="0">
                <a:solidFill>
                  <a:srgbClr val="FF0000"/>
                </a:solidFill>
              </a:rPr>
              <a:t>is much simpler, as you don’t have to worry about using locks to avoid update </a:t>
            </a:r>
            <a:r>
              <a:rPr lang="en-US" sz="1700" dirty="0" smtClean="0">
                <a:solidFill>
                  <a:srgbClr val="FF0000"/>
                </a:solidFill>
              </a:rPr>
              <a:t>conflicts</a:t>
            </a:r>
          </a:p>
          <a:p>
            <a:pPr lvl="1"/>
            <a:r>
              <a:rPr lang="en-US" sz="1300" dirty="0" smtClean="0"/>
              <a:t>Automatic thread-safe, </a:t>
            </a:r>
            <a:r>
              <a:rPr lang="en-US" sz="1300" i="1" dirty="0" smtClean="0"/>
              <a:t>c</a:t>
            </a:r>
            <a:r>
              <a:rPr lang="en-US" sz="1400" i="1" dirty="0" smtClean="0">
                <a:cs typeface="Courier New" pitchFamily="49" charset="0"/>
              </a:rPr>
              <a:t>ontrolling </a:t>
            </a:r>
            <a:r>
              <a:rPr lang="en-US" sz="1400" i="1" dirty="0">
                <a:cs typeface="Courier New" pitchFamily="49" charset="0"/>
              </a:rPr>
              <a:t>mutable state in concurrency is very hard </a:t>
            </a:r>
            <a:endParaRPr lang="en-US" sz="1300" i="1" dirty="0"/>
          </a:p>
          <a:p>
            <a:endParaRPr lang="en-US" sz="1600" dirty="0"/>
          </a:p>
          <a:p>
            <a:endParaRPr lang="en-US" sz="1600" dirty="0"/>
          </a:p>
        </p:txBody>
      </p:sp>
    </p:spTree>
    <p:extLst>
      <p:ext uri="{BB962C8B-B14F-4D97-AF65-F5344CB8AC3E}">
        <p14:creationId xmlns:p14="http://schemas.microsoft.com/office/powerpoint/2010/main" val="49957711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normAutofit/>
          </a:bodyPr>
          <a:lstStyle>
            <a:extLst/>
          </a:lstStyle>
          <a:p>
            <a:pPr marL="514350" indent="-514350"/>
            <a:r>
              <a:rPr lang="en-US" dirty="0" smtClean="0"/>
              <a:t>Referential Transparency	</a:t>
            </a:r>
            <a:endParaRPr lang="en-US" i="1" dirty="0"/>
          </a:p>
        </p:txBody>
      </p:sp>
      <p:sp>
        <p:nvSpPr>
          <p:cNvPr id="6" name="Rectangle 5"/>
          <p:cNvSpPr>
            <a:spLocks noGrp="1"/>
          </p:cNvSpPr>
          <p:nvPr>
            <p:ph sz="quarter" idx="13"/>
          </p:nvPr>
        </p:nvSpPr>
        <p:spPr>
          <a:xfrm>
            <a:off x="533400" y="1276350"/>
            <a:ext cx="8229600" cy="3867150"/>
          </a:xfrm>
        </p:spPr>
        <p:txBody>
          <a:bodyPr>
            <a:normAutofit lnSpcReduction="10000"/>
          </a:bodyPr>
          <a:lstStyle>
            <a:extLst/>
          </a:lstStyle>
          <a:p>
            <a:r>
              <a:rPr lang="en-US" sz="2400" dirty="0" smtClean="0"/>
              <a:t>A function is said to be referential transparency if it can be replaced with is value </a:t>
            </a:r>
            <a:r>
              <a:rPr lang="en-US" sz="2400" dirty="0"/>
              <a:t>without changing the behavior of a </a:t>
            </a:r>
            <a:r>
              <a:rPr lang="en-US" sz="2400" dirty="0" smtClean="0"/>
              <a:t>program. </a:t>
            </a:r>
          </a:p>
          <a:p>
            <a:r>
              <a:rPr lang="en-US" sz="2400" dirty="0" smtClean="0"/>
              <a:t>The </a:t>
            </a:r>
            <a:r>
              <a:rPr lang="en-US" sz="2400" dirty="0"/>
              <a:t>importance of referential transparency </a:t>
            </a:r>
            <a:r>
              <a:rPr lang="en-US" sz="2400" dirty="0" smtClean="0"/>
              <a:t>are:</a:t>
            </a:r>
          </a:p>
          <a:p>
            <a:pPr lvl="1"/>
            <a:r>
              <a:rPr lang="en-US" sz="1800" dirty="0" smtClean="0"/>
              <a:t>It can </a:t>
            </a:r>
            <a:r>
              <a:rPr lang="en-US" sz="1800" dirty="0"/>
              <a:t>help in proving correctness </a:t>
            </a:r>
            <a:endParaRPr lang="en-US" sz="1800" dirty="0" smtClean="0"/>
          </a:p>
          <a:p>
            <a:pPr lvl="1"/>
            <a:r>
              <a:rPr lang="en-US" sz="1800" dirty="0" smtClean="0"/>
              <a:t>It simplifies an algorithm</a:t>
            </a:r>
          </a:p>
          <a:p>
            <a:pPr lvl="1"/>
            <a:r>
              <a:rPr lang="en-US" sz="1800" dirty="0" smtClean="0"/>
              <a:t>lazy </a:t>
            </a:r>
            <a:r>
              <a:rPr lang="en-US" sz="1800" dirty="0"/>
              <a:t>evaluation </a:t>
            </a:r>
            <a:endParaRPr lang="en-US" sz="1800" dirty="0" smtClean="0"/>
          </a:p>
          <a:p>
            <a:pPr lvl="1"/>
            <a:r>
              <a:rPr lang="en-US" sz="1800" b="1" dirty="0">
                <a:cs typeface="Courier New" pitchFamily="49" charset="0"/>
              </a:rPr>
              <a:t>Efficiency</a:t>
            </a:r>
            <a:r>
              <a:rPr lang="en-US" sz="1800" dirty="0">
                <a:cs typeface="Courier New" pitchFamily="49" charset="0"/>
              </a:rPr>
              <a:t> with </a:t>
            </a:r>
            <a:r>
              <a:rPr lang="en-US" sz="1800" dirty="0" smtClean="0">
                <a:cs typeface="Courier New" pitchFamily="49" charset="0"/>
              </a:rPr>
              <a:t>caching, </a:t>
            </a:r>
            <a:r>
              <a:rPr lang="en-US" sz="1800" dirty="0" smtClean="0"/>
              <a:t>can </a:t>
            </a:r>
            <a:r>
              <a:rPr lang="en-US" sz="1800" dirty="0"/>
              <a:t>be </a:t>
            </a:r>
            <a:r>
              <a:rPr lang="en-US" sz="1800" dirty="0" err="1">
                <a:solidFill>
                  <a:srgbClr val="DA1F28"/>
                </a:solidFill>
              </a:rPr>
              <a:t>memoized</a:t>
            </a:r>
            <a:r>
              <a:rPr lang="en-US" sz="1800" dirty="0">
                <a:solidFill>
                  <a:srgbClr val="DA1F28"/>
                </a:solidFill>
              </a:rPr>
              <a:t> </a:t>
            </a:r>
            <a:r>
              <a:rPr lang="en-US" sz="1800" dirty="0"/>
              <a:t>(transformed into equivalent functions which cache results)</a:t>
            </a:r>
            <a:endParaRPr lang="en-US" sz="1800" dirty="0" smtClean="0"/>
          </a:p>
          <a:p>
            <a:pPr lvl="1"/>
            <a:r>
              <a:rPr lang="en-US" sz="1800" dirty="0" smtClean="0"/>
              <a:t>Parallelization, I can change the order of execution without jeopardize the behavior  </a:t>
            </a:r>
            <a:endParaRPr lang="en-US" altLang="x-none" sz="1800" dirty="0"/>
          </a:p>
        </p:txBody>
      </p:sp>
    </p:spTree>
    <p:extLst>
      <p:ext uri="{BB962C8B-B14F-4D97-AF65-F5344CB8AC3E}">
        <p14:creationId xmlns:p14="http://schemas.microsoft.com/office/powerpoint/2010/main" val="36694526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normAutofit/>
          </a:bodyPr>
          <a:lstStyle>
            <a:extLst/>
          </a:lstStyle>
          <a:p>
            <a:pPr marL="514350" indent="-514350"/>
            <a:r>
              <a:rPr lang="en-US" dirty="0" smtClean="0"/>
              <a:t>Referential Transparency	</a:t>
            </a:r>
            <a:endParaRPr lang="en-US" i="1" dirty="0"/>
          </a:p>
        </p:txBody>
      </p:sp>
      <p:sp>
        <p:nvSpPr>
          <p:cNvPr id="6" name="Rectangle 5"/>
          <p:cNvSpPr>
            <a:spLocks noGrp="1"/>
          </p:cNvSpPr>
          <p:nvPr>
            <p:ph sz="quarter" idx="13"/>
          </p:nvPr>
        </p:nvSpPr>
        <p:spPr>
          <a:xfrm>
            <a:off x="685800" y="1276350"/>
            <a:ext cx="7848600" cy="3714749"/>
          </a:xfrm>
        </p:spPr>
        <p:txBody>
          <a:bodyPr>
            <a:normAutofit/>
          </a:bodyPr>
          <a:lstStyle>
            <a:extLst/>
          </a:lstStyle>
          <a:p>
            <a:r>
              <a:rPr lang="en-US" sz="2400" dirty="0" smtClean="0"/>
              <a:t>A function is said to be referential transparency if it can be replaced with is value </a:t>
            </a:r>
            <a:r>
              <a:rPr lang="en-US" sz="2400" dirty="0"/>
              <a:t>without changing the behavior of a </a:t>
            </a:r>
            <a:r>
              <a:rPr lang="en-US" sz="2400" dirty="0" smtClean="0"/>
              <a:t>program. </a:t>
            </a:r>
          </a:p>
          <a:p>
            <a:pPr lvl="1"/>
            <a:r>
              <a:rPr lang="en-US" sz="2100" dirty="0" smtClean="0"/>
              <a:t>Increase method </a:t>
            </a:r>
            <a:r>
              <a:rPr lang="en-US" sz="2100" b="1" dirty="0" smtClean="0">
                <a:solidFill>
                  <a:srgbClr val="FF0000"/>
                </a:solidFill>
              </a:rPr>
              <a:t>without</a:t>
            </a:r>
            <a:r>
              <a:rPr lang="en-US" sz="2100" dirty="0" smtClean="0">
                <a:solidFill>
                  <a:srgbClr val="FF0000"/>
                </a:solidFill>
              </a:rPr>
              <a:t> </a:t>
            </a:r>
            <a:r>
              <a:rPr lang="en-US" sz="2100" dirty="0" smtClean="0"/>
              <a:t>Referential Transparency</a:t>
            </a:r>
          </a:p>
        </p:txBody>
      </p:sp>
      <p:pic>
        <p:nvPicPr>
          <p:cNvPr id="7" name="Picture 6"/>
          <p:cNvPicPr>
            <a:picLocks noChangeAspect="1"/>
          </p:cNvPicPr>
          <p:nvPr/>
        </p:nvPicPr>
        <p:blipFill>
          <a:blip r:embed="rId3"/>
          <a:stretch>
            <a:fillRect/>
          </a:stretch>
        </p:blipFill>
        <p:spPr>
          <a:xfrm>
            <a:off x="4724400" y="3007487"/>
            <a:ext cx="4127500" cy="2127697"/>
          </a:xfrm>
          <a:prstGeom prst="rect">
            <a:avLst/>
          </a:prstGeom>
        </p:spPr>
        <p:style>
          <a:lnRef idx="2">
            <a:schemeClr val="dk1"/>
          </a:lnRef>
          <a:fillRef idx="1">
            <a:schemeClr val="lt1"/>
          </a:fillRef>
          <a:effectRef idx="0">
            <a:schemeClr val="dk1"/>
          </a:effectRef>
          <a:fontRef idx="minor">
            <a:schemeClr val="dk1"/>
          </a:fontRef>
        </p:style>
      </p:pic>
      <p:pic>
        <p:nvPicPr>
          <p:cNvPr id="3" name="Picture 2"/>
          <p:cNvPicPr>
            <a:picLocks noChangeAspect="1"/>
          </p:cNvPicPr>
          <p:nvPr/>
        </p:nvPicPr>
        <p:blipFill>
          <a:blip r:embed="rId4"/>
          <a:stretch>
            <a:fillRect/>
          </a:stretch>
        </p:blipFill>
        <p:spPr>
          <a:xfrm>
            <a:off x="778482" y="3046418"/>
            <a:ext cx="3767847" cy="1582732"/>
          </a:xfrm>
          <a:prstGeom prst="rect">
            <a:avLst/>
          </a:prstGeom>
          <a:ln w="19050">
            <a:solidFill>
              <a:schemeClr val="tx1"/>
            </a:solidFill>
          </a:ln>
        </p:spPr>
      </p:pic>
    </p:spTree>
    <p:extLst>
      <p:ext uri="{BB962C8B-B14F-4D97-AF65-F5344CB8AC3E}">
        <p14:creationId xmlns:p14="http://schemas.microsoft.com/office/powerpoint/2010/main" val="23195468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normAutofit/>
          </a:bodyPr>
          <a:lstStyle>
            <a:extLst/>
          </a:lstStyle>
          <a:p>
            <a:pPr marL="514350" indent="-514350"/>
            <a:r>
              <a:rPr lang="en-US" dirty="0" smtClean="0"/>
              <a:t>Referential Transparency	</a:t>
            </a:r>
            <a:endParaRPr lang="en-US" i="1" dirty="0"/>
          </a:p>
        </p:txBody>
      </p:sp>
      <p:sp>
        <p:nvSpPr>
          <p:cNvPr id="6" name="Rectangle 5"/>
          <p:cNvSpPr>
            <a:spLocks noGrp="1"/>
          </p:cNvSpPr>
          <p:nvPr>
            <p:ph sz="quarter" idx="13"/>
          </p:nvPr>
        </p:nvSpPr>
        <p:spPr>
          <a:xfrm>
            <a:off x="685800" y="1276350"/>
            <a:ext cx="7848600" cy="3714749"/>
          </a:xfrm>
        </p:spPr>
        <p:txBody>
          <a:bodyPr>
            <a:normAutofit/>
          </a:bodyPr>
          <a:lstStyle>
            <a:extLst/>
          </a:lstStyle>
          <a:p>
            <a:r>
              <a:rPr lang="en-US" sz="2400" dirty="0" smtClean="0"/>
              <a:t>A function is said to be referential transparency if it can be replaced with is value </a:t>
            </a:r>
            <a:r>
              <a:rPr lang="en-US" sz="2400" dirty="0"/>
              <a:t>without changing the behavior of a </a:t>
            </a:r>
            <a:r>
              <a:rPr lang="en-US" sz="2400" dirty="0" smtClean="0"/>
              <a:t>program. </a:t>
            </a:r>
          </a:p>
          <a:p>
            <a:pPr lvl="1"/>
            <a:r>
              <a:rPr lang="en-US" sz="2100" dirty="0" smtClean="0"/>
              <a:t>Increase method </a:t>
            </a:r>
            <a:r>
              <a:rPr lang="en-US" sz="2100" b="1" dirty="0" smtClean="0">
                <a:solidFill>
                  <a:srgbClr val="FF0000"/>
                </a:solidFill>
              </a:rPr>
              <a:t>with</a:t>
            </a:r>
            <a:r>
              <a:rPr lang="en-US" sz="2100" dirty="0" smtClean="0">
                <a:solidFill>
                  <a:srgbClr val="FF0000"/>
                </a:solidFill>
              </a:rPr>
              <a:t> </a:t>
            </a:r>
            <a:r>
              <a:rPr lang="en-US" sz="2100" dirty="0" smtClean="0"/>
              <a:t>Referential Transparency</a:t>
            </a:r>
          </a:p>
        </p:txBody>
      </p:sp>
      <p:pic>
        <p:nvPicPr>
          <p:cNvPr id="12" name="Picture 11"/>
          <p:cNvPicPr>
            <a:picLocks noChangeAspect="1"/>
          </p:cNvPicPr>
          <p:nvPr/>
        </p:nvPicPr>
        <p:blipFill>
          <a:blip r:embed="rId3"/>
          <a:stretch>
            <a:fillRect/>
          </a:stretch>
        </p:blipFill>
        <p:spPr>
          <a:xfrm>
            <a:off x="3899579" y="3257550"/>
            <a:ext cx="5244421" cy="1752600"/>
          </a:xfrm>
          <a:prstGeom prst="rect">
            <a:avLst/>
          </a:prstGeom>
        </p:spPr>
        <p:style>
          <a:lnRef idx="2">
            <a:schemeClr val="dk1"/>
          </a:lnRef>
          <a:fillRef idx="1">
            <a:schemeClr val="lt1"/>
          </a:fillRef>
          <a:effectRef idx="0">
            <a:schemeClr val="dk1"/>
          </a:effectRef>
          <a:fontRef idx="minor">
            <a:schemeClr val="dk1"/>
          </a:fontRef>
        </p:style>
      </p:pic>
      <p:pic>
        <p:nvPicPr>
          <p:cNvPr id="3" name="Picture 2"/>
          <p:cNvPicPr>
            <a:picLocks noChangeAspect="1"/>
          </p:cNvPicPr>
          <p:nvPr/>
        </p:nvPicPr>
        <p:blipFill>
          <a:blip r:embed="rId4"/>
          <a:stretch>
            <a:fillRect/>
          </a:stretch>
        </p:blipFill>
        <p:spPr>
          <a:xfrm>
            <a:off x="304800" y="3257550"/>
            <a:ext cx="3365500" cy="1752600"/>
          </a:xfrm>
          <a:prstGeom prst="rect">
            <a:avLst/>
          </a:prstGeom>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23938310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endParaRPr lang="en-US" dirty="0"/>
          </a:p>
        </p:txBody>
      </p:sp>
      <p:sp>
        <p:nvSpPr>
          <p:cNvPr id="3" name="Content Placeholder 2"/>
          <p:cNvSpPr>
            <a:spLocks noGrp="1"/>
          </p:cNvSpPr>
          <p:nvPr>
            <p:ph sz="quarter" idx="13"/>
          </p:nvPr>
        </p:nvSpPr>
        <p:spPr>
          <a:xfrm>
            <a:off x="609600" y="1352551"/>
            <a:ext cx="8001000" cy="3268624"/>
          </a:xfrm>
        </p:spPr>
        <p:txBody>
          <a:bodyPr/>
          <a:lstStyle/>
          <a:p>
            <a:endParaRPr lang="en-US" dirty="0"/>
          </a:p>
        </p:txBody>
      </p:sp>
      <p:sp>
        <p:nvSpPr>
          <p:cNvPr id="4" name="Rectangle 3"/>
          <p:cNvSpPr/>
          <p:nvPr/>
        </p:nvSpPr>
        <p:spPr>
          <a:xfrm>
            <a:off x="533400" y="2038350"/>
            <a:ext cx="8610600" cy="2862322"/>
          </a:xfrm>
          <a:prstGeom prst="rect">
            <a:avLst/>
          </a:prstGeom>
        </p:spPr>
        <p:txBody>
          <a:bodyPr wrap="square">
            <a:spAutoFit/>
          </a:bodyPr>
          <a:lstStyle/>
          <a:p>
            <a:pPr marL="0" lvl="1" indent="0">
              <a:buNone/>
            </a:pPr>
            <a:r>
              <a:rPr lang="en-US" altLang="x-none" sz="6000" i="1" dirty="0" smtClean="0">
                <a:latin typeface="Gill Sans Ultra Bold"/>
                <a:cs typeface="Gill Sans Ultra Bold"/>
              </a:rPr>
              <a:t>Event &amp;   </a:t>
            </a:r>
          </a:p>
          <a:p>
            <a:pPr marL="0" lvl="1" indent="0">
              <a:buNone/>
            </a:pPr>
            <a:r>
              <a:rPr lang="en-US" altLang="x-none" sz="6000" i="1" dirty="0">
                <a:latin typeface="Gill Sans Ultra Bold"/>
                <a:cs typeface="Gill Sans Ultra Bold"/>
              </a:rPr>
              <a:t> </a:t>
            </a:r>
            <a:r>
              <a:rPr lang="en-US" altLang="x-none" sz="6000" i="1" dirty="0" smtClean="0">
                <a:latin typeface="Gill Sans Ultra Bold"/>
                <a:cs typeface="Gill Sans Ultra Bold"/>
              </a:rPr>
              <a:t>  Reactive model</a:t>
            </a:r>
            <a:endParaRPr lang="en-US" altLang="x-none" sz="6000" i="1" dirty="0">
              <a:latin typeface="Gill Sans Ultra Bold"/>
              <a:cs typeface="Gill Sans Ultra Bold"/>
            </a:endParaRPr>
          </a:p>
          <a:p>
            <a:pPr marL="274320" lvl="1"/>
            <a:endParaRPr lang="en-US" altLang="x-none" sz="6000" i="1" dirty="0">
              <a:latin typeface="Wide Latin"/>
              <a:cs typeface="Wide Latin"/>
            </a:endParaRPr>
          </a:p>
        </p:txBody>
      </p:sp>
    </p:spTree>
    <p:extLst>
      <p:ext uri="{BB962C8B-B14F-4D97-AF65-F5344CB8AC3E}">
        <p14:creationId xmlns:p14="http://schemas.microsoft.com/office/powerpoint/2010/main" val="3064694446"/>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r>
              <a:rPr lang="en-US" dirty="0"/>
              <a:t>Event &amp; Reactive </a:t>
            </a:r>
            <a:r>
              <a:rPr lang="en-US" dirty="0" smtClean="0"/>
              <a:t>Programming in F#</a:t>
            </a:r>
            <a:endParaRPr lang="en-US" dirty="0"/>
          </a:p>
        </p:txBody>
      </p:sp>
      <p:sp>
        <p:nvSpPr>
          <p:cNvPr id="6" name="Rectangle 5"/>
          <p:cNvSpPr>
            <a:spLocks noGrp="1"/>
          </p:cNvSpPr>
          <p:nvPr>
            <p:ph sz="quarter" idx="13"/>
          </p:nvPr>
        </p:nvSpPr>
        <p:spPr>
          <a:xfrm>
            <a:off x="457200" y="1428750"/>
            <a:ext cx="8305800" cy="3429000"/>
          </a:xfrm>
        </p:spPr>
        <p:txBody>
          <a:bodyPr>
            <a:normAutofit lnSpcReduction="10000"/>
          </a:bodyPr>
          <a:lstStyle>
            <a:extLst/>
          </a:lstStyle>
          <a:p>
            <a:pPr marL="457200" lvl="1" indent="-457200"/>
            <a:r>
              <a:rPr lang="en-US" sz="2300" b="1" dirty="0" smtClean="0"/>
              <a:t>Events </a:t>
            </a:r>
            <a:r>
              <a:rPr lang="en-US" sz="2300" dirty="0" smtClean="0"/>
              <a:t>are used to notify that something happened in th</a:t>
            </a:r>
            <a:r>
              <a:rPr lang="en-US" sz="2300" dirty="0"/>
              <a:t>e application, </a:t>
            </a:r>
            <a:r>
              <a:rPr lang="en-US" sz="2300" dirty="0" smtClean="0"/>
              <a:t>is </a:t>
            </a:r>
            <a:r>
              <a:rPr lang="en-US" sz="2300" dirty="0"/>
              <a:t>something you can listen to by registering a callback with the </a:t>
            </a:r>
            <a:r>
              <a:rPr lang="en-US" sz="2300" dirty="0" smtClean="0"/>
              <a:t>event</a:t>
            </a:r>
            <a:endParaRPr lang="en-US" sz="2300" dirty="0"/>
          </a:p>
          <a:p>
            <a:pPr marL="457200" lvl="1" indent="-457200"/>
            <a:r>
              <a:rPr lang="en-US" sz="2300" b="1" dirty="0" smtClean="0"/>
              <a:t>Events</a:t>
            </a:r>
            <a:r>
              <a:rPr lang="en-US" sz="2300" dirty="0" smtClean="0"/>
              <a:t> are </a:t>
            </a:r>
            <a:r>
              <a:rPr lang="en-US" sz="2300" dirty="0"/>
              <a:t>first class </a:t>
            </a:r>
            <a:r>
              <a:rPr lang="en-US" sz="2300" dirty="0" err="1" smtClean="0">
                <a:solidFill>
                  <a:srgbClr val="EB641B"/>
                </a:solidFill>
              </a:rPr>
              <a:t>composable</a:t>
            </a:r>
            <a:r>
              <a:rPr lang="en-US" sz="2300" dirty="0" smtClean="0">
                <a:solidFill>
                  <a:srgbClr val="EB641B"/>
                </a:solidFill>
              </a:rPr>
              <a:t> </a:t>
            </a:r>
            <a:r>
              <a:rPr lang="en-US" sz="2300" dirty="0" smtClean="0"/>
              <a:t>entities much like object and functions, I can pass </a:t>
            </a:r>
            <a:r>
              <a:rPr lang="en-US" sz="2300" dirty="0"/>
              <a:t>them as arguments to </a:t>
            </a:r>
            <a:r>
              <a:rPr lang="en-US" sz="2300" dirty="0" smtClean="0"/>
              <a:t>functions and returned as results</a:t>
            </a:r>
          </a:p>
          <a:p>
            <a:pPr marL="457200" lvl="1" indent="-457200"/>
            <a:r>
              <a:rPr lang="en-US" sz="2300" b="1" dirty="0" smtClean="0"/>
              <a:t>Events</a:t>
            </a:r>
            <a:r>
              <a:rPr lang="en-US" sz="2300" dirty="0" smtClean="0"/>
              <a:t> use </a:t>
            </a:r>
            <a:r>
              <a:rPr lang="en-US" sz="2300" dirty="0" err="1" smtClean="0">
                <a:solidFill>
                  <a:srgbClr val="EB641B"/>
                </a:solidFill>
              </a:rPr>
              <a:t>combinators</a:t>
            </a:r>
            <a:r>
              <a:rPr lang="en-US" sz="2300" dirty="0" smtClean="0">
                <a:solidFill>
                  <a:srgbClr val="EB641B"/>
                </a:solidFill>
              </a:rPr>
              <a:t> </a:t>
            </a:r>
            <a:r>
              <a:rPr lang="en-US" sz="2300" dirty="0"/>
              <a:t>to take </a:t>
            </a:r>
            <a:r>
              <a:rPr lang="en-US" sz="2300" dirty="0" smtClean="0"/>
              <a:t>an </a:t>
            </a:r>
            <a:r>
              <a:rPr lang="en-US" sz="2300" dirty="0"/>
              <a:t>existing event and transform it into </a:t>
            </a:r>
            <a:r>
              <a:rPr lang="en-US" sz="2300" dirty="0" smtClean="0"/>
              <a:t>a new event</a:t>
            </a:r>
            <a:r>
              <a:rPr lang="en-US" sz="2300" dirty="0"/>
              <a:t>-stream in a compositional </a:t>
            </a:r>
            <a:r>
              <a:rPr lang="en-US" sz="2300" dirty="0" smtClean="0"/>
              <a:t>way</a:t>
            </a:r>
          </a:p>
          <a:p>
            <a:pPr marL="457200" lvl="1" indent="-457200"/>
            <a:r>
              <a:rPr lang="en-US" sz="2300" b="1" dirty="0" smtClean="0"/>
              <a:t>Event-Streams</a:t>
            </a:r>
            <a:r>
              <a:rPr lang="en-US" sz="2300" dirty="0" smtClean="0"/>
              <a:t> can be treats as a collection (</a:t>
            </a:r>
            <a:r>
              <a:rPr lang="en-US" sz="2300" dirty="0" err="1" smtClean="0"/>
              <a:t>IEnumerable</a:t>
            </a:r>
            <a:r>
              <a:rPr lang="en-US" sz="2300" dirty="0" smtClean="0"/>
              <a:t>)</a:t>
            </a:r>
            <a:endParaRPr lang="en-US" sz="2300" dirty="0"/>
          </a:p>
          <a:p>
            <a:pPr marL="0" lvl="1" indent="0">
              <a:buNone/>
            </a:pPr>
            <a:endParaRPr lang="en-US" sz="2400" dirty="0" smtClean="0"/>
          </a:p>
          <a:p>
            <a:pPr marL="457200" lvl="1" indent="-457200"/>
            <a:endParaRPr lang="en-US" dirty="0"/>
          </a:p>
          <a:p>
            <a:pPr marL="0" lvl="1" indent="0">
              <a:buNone/>
            </a:pPr>
            <a:endParaRPr lang="en-US" altLang="x-none" dirty="0"/>
          </a:p>
        </p:txBody>
      </p:sp>
    </p:spTree>
    <p:extLst>
      <p:ext uri="{BB962C8B-B14F-4D97-AF65-F5344CB8AC3E}">
        <p14:creationId xmlns:p14="http://schemas.microsoft.com/office/powerpoint/2010/main" val="4050848472"/>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r>
              <a:rPr lang="en-US" dirty="0" smtClean="0"/>
              <a:t>Event </a:t>
            </a:r>
            <a:r>
              <a:rPr lang="en-US" dirty="0" err="1" smtClean="0"/>
              <a:t>Combinators</a:t>
            </a:r>
            <a:endParaRPr lang="en-US" dirty="0"/>
          </a:p>
        </p:txBody>
      </p:sp>
      <p:sp>
        <p:nvSpPr>
          <p:cNvPr id="6" name="Rectangle 5"/>
          <p:cNvSpPr>
            <a:spLocks noGrp="1"/>
          </p:cNvSpPr>
          <p:nvPr>
            <p:ph sz="quarter" idx="13"/>
          </p:nvPr>
        </p:nvSpPr>
        <p:spPr>
          <a:xfrm>
            <a:off x="609600" y="1428751"/>
            <a:ext cx="7848600" cy="3352799"/>
          </a:xfrm>
        </p:spPr>
        <p:txBody>
          <a:bodyPr>
            <a:normAutofit/>
          </a:bodyPr>
          <a:lstStyle>
            <a:extLst/>
          </a:lstStyle>
          <a:p>
            <a:pPr marL="0" lvl="1" indent="0">
              <a:buNone/>
            </a:pPr>
            <a:r>
              <a:rPr lang="en-US" sz="2100" dirty="0" smtClean="0"/>
              <a:t>The biggest </a:t>
            </a:r>
            <a:r>
              <a:rPr lang="en-US" sz="2100" dirty="0"/>
              <a:t>benefit of using higher-order functions for events is </a:t>
            </a:r>
            <a:r>
              <a:rPr lang="en-US" sz="2100" dirty="0" smtClean="0"/>
              <a:t>that we can express the flow in a Declarative way</a:t>
            </a:r>
          </a:p>
          <a:p>
            <a:pPr marL="342900" lvl="1" indent="-342900"/>
            <a:r>
              <a:rPr lang="en-US" sz="2100" b="1" dirty="0" smtClean="0"/>
              <a:t>What </a:t>
            </a:r>
            <a:r>
              <a:rPr lang="en-US" sz="2100" dirty="0"/>
              <a:t>to do with received data using event </a:t>
            </a:r>
            <a:r>
              <a:rPr lang="en-US" sz="2100" b="1" dirty="0" err="1"/>
              <a:t>combinators</a:t>
            </a:r>
            <a:endParaRPr lang="en-US" sz="2100" b="1" dirty="0"/>
          </a:p>
          <a:p>
            <a:pPr marL="342900" lvl="1" indent="-342900"/>
            <a:r>
              <a:rPr lang="en-US" sz="2100" dirty="0" smtClean="0"/>
              <a:t>Use </a:t>
            </a:r>
            <a:r>
              <a:rPr lang="en-US" sz="2100" dirty="0"/>
              <a:t>functions for working with </a:t>
            </a:r>
            <a:r>
              <a:rPr lang="en-US" sz="2100" i="1" dirty="0"/>
              <a:t>event </a:t>
            </a:r>
            <a:r>
              <a:rPr lang="en-US" sz="2100" i="1" dirty="0" smtClean="0"/>
              <a:t>values</a:t>
            </a:r>
            <a:endParaRPr lang="en-US" sz="2300" i="1" dirty="0"/>
          </a:p>
          <a:p>
            <a:pPr marL="0" lvl="1" indent="0">
              <a:buNone/>
            </a:pPr>
            <a:r>
              <a:rPr lang="en-US" sz="2400" i="1" dirty="0" err="1" smtClean="0"/>
              <a:t>Observalbe</a:t>
            </a:r>
            <a:r>
              <a:rPr lang="en-US" sz="2400" i="1" dirty="0" smtClean="0"/>
              <a:t> Module			</a:t>
            </a:r>
            <a:r>
              <a:rPr lang="en-US" sz="2400" i="1" dirty="0" err="1" smtClean="0"/>
              <a:t>Seq</a:t>
            </a:r>
            <a:r>
              <a:rPr lang="en-US" sz="2400" i="1" dirty="0" smtClean="0"/>
              <a:t> Module</a:t>
            </a:r>
          </a:p>
          <a:p>
            <a:pPr marL="457200" lvl="1" indent="-457200"/>
            <a:endParaRPr lang="en-US" sz="2400" i="1" dirty="0"/>
          </a:p>
          <a:p>
            <a:pPr marL="457200" lvl="1" indent="-457200"/>
            <a:endParaRPr lang="en-US" sz="2300" b="1" dirty="0" smtClean="0"/>
          </a:p>
          <a:p>
            <a:pPr marL="457200" lvl="1" indent="-457200"/>
            <a:endParaRPr lang="en-US" sz="2400" dirty="0"/>
          </a:p>
          <a:p>
            <a:pPr marL="457200" lvl="1" indent="-457200"/>
            <a:endParaRPr lang="en-US" dirty="0"/>
          </a:p>
          <a:p>
            <a:pPr marL="0" lvl="1" indent="0">
              <a:buNone/>
            </a:pPr>
            <a:endParaRPr lang="en-US" altLang="x-none" dirty="0"/>
          </a:p>
        </p:txBody>
      </p:sp>
      <p:pic>
        <p:nvPicPr>
          <p:cNvPr id="7" name="Picture 6"/>
          <p:cNvPicPr>
            <a:picLocks noChangeAspect="1"/>
          </p:cNvPicPr>
          <p:nvPr/>
        </p:nvPicPr>
        <p:blipFill>
          <a:blip r:embed="rId3"/>
          <a:stretch>
            <a:fillRect/>
          </a:stretch>
        </p:blipFill>
        <p:spPr>
          <a:xfrm>
            <a:off x="4967979" y="3409950"/>
            <a:ext cx="3934721" cy="1638300"/>
          </a:xfrm>
          <a:prstGeom prst="rect">
            <a:avLst/>
          </a:prstGeom>
        </p:spPr>
      </p:pic>
      <p:pic>
        <p:nvPicPr>
          <p:cNvPr id="8" name="Picture 7"/>
          <p:cNvPicPr>
            <a:picLocks noChangeAspect="1"/>
          </p:cNvPicPr>
          <p:nvPr/>
        </p:nvPicPr>
        <p:blipFill>
          <a:blip r:embed="rId4"/>
          <a:stretch>
            <a:fillRect/>
          </a:stretch>
        </p:blipFill>
        <p:spPr>
          <a:xfrm>
            <a:off x="228600" y="3409950"/>
            <a:ext cx="4670854" cy="1600200"/>
          </a:xfrm>
          <a:prstGeom prst="rect">
            <a:avLst/>
          </a:prstGeom>
        </p:spPr>
      </p:pic>
    </p:spTree>
    <p:extLst>
      <p:ext uri="{BB962C8B-B14F-4D97-AF65-F5344CB8AC3E}">
        <p14:creationId xmlns:p14="http://schemas.microsoft.com/office/powerpoint/2010/main" val="251410688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r>
              <a:rPr lang="en-US" dirty="0" smtClean="0"/>
              <a:t>Event map &amp; filter &amp; add</a:t>
            </a:r>
            <a:endParaRPr lang="en-US" dirty="0"/>
          </a:p>
        </p:txBody>
      </p:sp>
      <p:sp>
        <p:nvSpPr>
          <p:cNvPr id="6" name="Rectangle 5"/>
          <p:cNvSpPr>
            <a:spLocks noGrp="1"/>
          </p:cNvSpPr>
          <p:nvPr>
            <p:ph sz="quarter" idx="13"/>
          </p:nvPr>
        </p:nvSpPr>
        <p:spPr>
          <a:xfrm>
            <a:off x="609600" y="1428751"/>
            <a:ext cx="7848600" cy="3352799"/>
          </a:xfrm>
        </p:spPr>
        <p:txBody>
          <a:bodyPr>
            <a:normAutofit/>
          </a:bodyPr>
          <a:lstStyle>
            <a:extLst/>
          </a:lstStyle>
          <a:p>
            <a:r>
              <a:rPr lang="en-US" sz="1800" dirty="0"/>
              <a:t>Filter and trigger </a:t>
            </a:r>
            <a:r>
              <a:rPr lang="en-US" sz="1800" dirty="0" smtClean="0"/>
              <a:t>events in specific circumstances with </a:t>
            </a:r>
            <a:r>
              <a:rPr lang="en-US" sz="1800" dirty="0" err="1" smtClean="0">
                <a:solidFill>
                  <a:schemeClr val="accent1">
                    <a:lumMod val="50000"/>
                  </a:schemeClr>
                </a:solidFill>
                <a:latin typeface="Consolas" pitchFamily="49" charset="0"/>
                <a:cs typeface="Consolas" pitchFamily="49" charset="0"/>
              </a:rPr>
              <a:t>Event.filter</a:t>
            </a:r>
            <a:endParaRPr lang="en-US" sz="1800" dirty="0">
              <a:solidFill>
                <a:schemeClr val="accent1">
                  <a:lumMod val="50000"/>
                </a:schemeClr>
              </a:solidFill>
              <a:latin typeface="Consolas" pitchFamily="49" charset="0"/>
              <a:cs typeface="Consolas" pitchFamily="49" charset="0"/>
            </a:endParaRPr>
          </a:p>
          <a:p>
            <a:r>
              <a:rPr lang="en-US" sz="1800" dirty="0" smtClean="0"/>
              <a:t>Create a new event that carries a different type of value with </a:t>
            </a:r>
            <a:r>
              <a:rPr lang="en-US" sz="1800" dirty="0" err="1" smtClean="0">
                <a:solidFill>
                  <a:schemeClr val="accent1">
                    <a:lumMod val="50000"/>
                  </a:schemeClr>
                </a:solidFill>
                <a:latin typeface="Consolas" pitchFamily="49" charset="0"/>
                <a:cs typeface="Consolas" pitchFamily="49" charset="0"/>
              </a:rPr>
              <a:t>Event.map</a:t>
            </a:r>
            <a:endParaRPr lang="en-US" sz="1800" dirty="0" smtClean="0">
              <a:solidFill>
                <a:schemeClr val="accent1">
                  <a:lumMod val="50000"/>
                </a:schemeClr>
              </a:solidFill>
              <a:latin typeface="Consolas" pitchFamily="49" charset="0"/>
              <a:cs typeface="Consolas" pitchFamily="49" charset="0"/>
            </a:endParaRPr>
          </a:p>
          <a:p>
            <a:endParaRPr lang="en-US" sz="1800" dirty="0" smtClean="0"/>
          </a:p>
          <a:p>
            <a:endParaRPr lang="en-US" sz="1800" dirty="0" smtClean="0"/>
          </a:p>
          <a:p>
            <a:endParaRPr lang="en-US" sz="1800" dirty="0" smtClean="0"/>
          </a:p>
          <a:p>
            <a:r>
              <a:rPr lang="en-US" sz="1800" dirty="0" smtClean="0"/>
              <a:t>Register event with </a:t>
            </a:r>
            <a:r>
              <a:rPr lang="en-US" sz="1800" dirty="0" err="1" smtClean="0">
                <a:solidFill>
                  <a:schemeClr val="accent1">
                    <a:lumMod val="50000"/>
                  </a:schemeClr>
                </a:solidFill>
                <a:latin typeface="Consolas" pitchFamily="49" charset="0"/>
                <a:cs typeface="Consolas" pitchFamily="49" charset="0"/>
              </a:rPr>
              <a:t>Event.add</a:t>
            </a:r>
            <a:endParaRPr lang="en-US" sz="1800" dirty="0"/>
          </a:p>
          <a:p>
            <a:pPr marL="457200" lvl="1" indent="-457200"/>
            <a:endParaRPr lang="en-US" sz="2400" dirty="0"/>
          </a:p>
          <a:p>
            <a:pPr marL="457200" lvl="1" indent="-457200"/>
            <a:endParaRPr lang="en-US" dirty="0"/>
          </a:p>
          <a:p>
            <a:pPr marL="0" lvl="1" indent="0">
              <a:buNone/>
            </a:pPr>
            <a:endParaRPr lang="en-US" altLang="x-none" dirty="0"/>
          </a:p>
        </p:txBody>
      </p:sp>
      <p:sp>
        <p:nvSpPr>
          <p:cNvPr id="9" name="TextBox 8"/>
          <p:cNvSpPr txBox="1"/>
          <p:nvPr/>
        </p:nvSpPr>
        <p:spPr>
          <a:xfrm>
            <a:off x="1066800" y="2266950"/>
            <a:ext cx="7327083" cy="699404"/>
          </a:xfrm>
          <a:prstGeom prst="rect">
            <a:avLst/>
          </a:prstGeom>
          <a:solidFill>
            <a:schemeClr val="accent3">
              <a:lumMod val="20000"/>
              <a:lumOff val="80000"/>
            </a:schemeClr>
          </a:solidFill>
          <a:ln w="19050">
            <a:solidFill>
              <a:schemeClr val="accent3">
                <a:lumMod val="75000"/>
              </a:schemeClr>
            </a:solidFill>
          </a:ln>
        </p:spPr>
        <p:txBody>
          <a:bodyPr wrap="square" lIns="72000" tIns="72000" rIns="72000" bIns="72000" rtlCol="0">
            <a:spAutoFit/>
          </a:bodyPr>
          <a:lstStyle/>
          <a:p>
            <a:r>
              <a:rPr lang="cs-CZ" dirty="0" err="1" smtClean="0">
                <a:solidFill>
                  <a:srgbClr val="020002"/>
                </a:solidFill>
                <a:latin typeface="Consolas"/>
              </a:rPr>
              <a:t>Event</a:t>
            </a:r>
            <a:r>
              <a:rPr lang="cs-CZ" dirty="0" err="1" smtClean="0">
                <a:solidFill>
                  <a:srgbClr val="800080"/>
                </a:solidFill>
                <a:latin typeface="Consolas"/>
              </a:rPr>
              <a:t>.</a:t>
            </a:r>
            <a:r>
              <a:rPr lang="cs-CZ" dirty="0" err="1" smtClean="0">
                <a:solidFill>
                  <a:srgbClr val="020002"/>
                </a:solidFill>
                <a:latin typeface="Consolas"/>
              </a:rPr>
              <a:t>map</a:t>
            </a:r>
            <a:r>
              <a:rPr lang="cs-CZ" dirty="0" smtClean="0">
                <a:solidFill>
                  <a:prstClr val="black"/>
                </a:solidFill>
                <a:latin typeface="Consolas"/>
              </a:rPr>
              <a:t> </a:t>
            </a:r>
            <a:r>
              <a:rPr lang="en-US" dirty="0" smtClean="0">
                <a:solidFill>
                  <a:prstClr val="black"/>
                </a:solidFill>
                <a:latin typeface="Consolas"/>
              </a:rPr>
              <a:t>   : ('T -&gt; 'R)   -&gt; </a:t>
            </a:r>
            <a:r>
              <a:rPr lang="en-US" dirty="0" err="1" smtClean="0">
                <a:solidFill>
                  <a:prstClr val="black"/>
                </a:solidFill>
                <a:latin typeface="Consolas"/>
              </a:rPr>
              <a:t>IEvent</a:t>
            </a:r>
            <a:r>
              <a:rPr lang="en-US" dirty="0" smtClean="0">
                <a:solidFill>
                  <a:prstClr val="black"/>
                </a:solidFill>
                <a:latin typeface="Consolas"/>
              </a:rPr>
              <a:t>&lt;'T&gt; -&gt; </a:t>
            </a:r>
            <a:r>
              <a:rPr lang="en-US" dirty="0" err="1" smtClean="0">
                <a:solidFill>
                  <a:prstClr val="black"/>
                </a:solidFill>
                <a:latin typeface="Consolas"/>
              </a:rPr>
              <a:t>IEvent</a:t>
            </a:r>
            <a:r>
              <a:rPr lang="en-US" dirty="0" smtClean="0">
                <a:solidFill>
                  <a:prstClr val="black"/>
                </a:solidFill>
                <a:latin typeface="Consolas"/>
              </a:rPr>
              <a:t>&lt;'R&gt;</a:t>
            </a:r>
          </a:p>
          <a:p>
            <a:r>
              <a:rPr lang="en-US" dirty="0" err="1" smtClean="0">
                <a:solidFill>
                  <a:prstClr val="black"/>
                </a:solidFill>
                <a:latin typeface="Consolas"/>
              </a:rPr>
              <a:t>Event.filter</a:t>
            </a:r>
            <a:r>
              <a:rPr lang="en-US" dirty="0" smtClean="0">
                <a:solidFill>
                  <a:prstClr val="black"/>
                </a:solidFill>
                <a:latin typeface="Consolas"/>
              </a:rPr>
              <a:t> : ('T -&gt; </a:t>
            </a:r>
            <a:r>
              <a:rPr lang="en-US" dirty="0" err="1" smtClean="0">
                <a:solidFill>
                  <a:prstClr val="black"/>
                </a:solidFill>
                <a:latin typeface="Consolas"/>
              </a:rPr>
              <a:t>bool</a:t>
            </a:r>
            <a:r>
              <a:rPr lang="en-US" dirty="0" smtClean="0">
                <a:solidFill>
                  <a:prstClr val="black"/>
                </a:solidFill>
                <a:latin typeface="Consolas"/>
              </a:rPr>
              <a:t>) -&gt; </a:t>
            </a:r>
            <a:r>
              <a:rPr lang="en-US" dirty="0" err="1" smtClean="0">
                <a:solidFill>
                  <a:prstClr val="black"/>
                </a:solidFill>
                <a:latin typeface="Consolas"/>
              </a:rPr>
              <a:t>IEvent</a:t>
            </a:r>
            <a:r>
              <a:rPr lang="en-US" dirty="0" smtClean="0">
                <a:solidFill>
                  <a:prstClr val="black"/>
                </a:solidFill>
                <a:latin typeface="Consolas"/>
              </a:rPr>
              <a:t>&lt;'T&gt; -&gt; </a:t>
            </a:r>
            <a:r>
              <a:rPr lang="en-US" dirty="0" err="1" smtClean="0">
                <a:solidFill>
                  <a:prstClr val="black"/>
                </a:solidFill>
                <a:latin typeface="Consolas"/>
              </a:rPr>
              <a:t>IEvent</a:t>
            </a:r>
            <a:r>
              <a:rPr lang="en-US" dirty="0" smtClean="0">
                <a:solidFill>
                  <a:prstClr val="black"/>
                </a:solidFill>
                <a:latin typeface="Consolas"/>
              </a:rPr>
              <a:t>&lt;'T&gt;</a:t>
            </a:r>
            <a:endParaRPr lang="en-US" dirty="0">
              <a:solidFill>
                <a:prstClr val="black"/>
              </a:solidFill>
              <a:latin typeface="Consolas"/>
            </a:endParaRPr>
          </a:p>
        </p:txBody>
      </p:sp>
      <p:sp>
        <p:nvSpPr>
          <p:cNvPr id="10" name="TextBox 9"/>
          <p:cNvSpPr txBox="1"/>
          <p:nvPr/>
        </p:nvSpPr>
        <p:spPr>
          <a:xfrm>
            <a:off x="1066800" y="3638550"/>
            <a:ext cx="7327083" cy="422405"/>
          </a:xfrm>
          <a:prstGeom prst="rect">
            <a:avLst/>
          </a:prstGeom>
          <a:solidFill>
            <a:schemeClr val="accent3">
              <a:lumMod val="20000"/>
              <a:lumOff val="80000"/>
            </a:schemeClr>
          </a:solidFill>
          <a:ln w="19050">
            <a:solidFill>
              <a:schemeClr val="accent3">
                <a:lumMod val="75000"/>
              </a:schemeClr>
            </a:solidFill>
          </a:ln>
        </p:spPr>
        <p:txBody>
          <a:bodyPr wrap="square" lIns="72000" tIns="72000" rIns="72000" bIns="72000" rtlCol="0">
            <a:spAutoFit/>
          </a:bodyPr>
          <a:lstStyle/>
          <a:p>
            <a:r>
              <a:rPr lang="en-US" dirty="0" err="1">
                <a:latin typeface="Consolas"/>
                <a:cs typeface="Consolas"/>
              </a:rPr>
              <a:t>Event.add</a:t>
            </a:r>
            <a:r>
              <a:rPr lang="en-US" dirty="0">
                <a:latin typeface="Consolas"/>
                <a:cs typeface="Consolas"/>
              </a:rPr>
              <a:t> : ('T -&gt; unit) -&gt; </a:t>
            </a:r>
            <a:r>
              <a:rPr lang="en-US" dirty="0" err="1">
                <a:latin typeface="Consolas"/>
                <a:cs typeface="Consolas"/>
              </a:rPr>
              <a:t>IEvent</a:t>
            </a:r>
            <a:r>
              <a:rPr lang="en-US" dirty="0">
                <a:latin typeface="Consolas"/>
                <a:cs typeface="Consolas"/>
              </a:rPr>
              <a:t>&lt;'</a:t>
            </a:r>
            <a:r>
              <a:rPr lang="en-US" dirty="0" err="1">
                <a:latin typeface="Consolas"/>
                <a:cs typeface="Consolas"/>
              </a:rPr>
              <a:t>Del,'T</a:t>
            </a:r>
            <a:r>
              <a:rPr lang="en-US" dirty="0">
                <a:latin typeface="Consolas"/>
                <a:cs typeface="Consolas"/>
              </a:rPr>
              <a:t>&gt; -&gt; </a:t>
            </a:r>
            <a:r>
              <a:rPr lang="en-US" dirty="0" smtClean="0">
                <a:latin typeface="Consolas"/>
                <a:cs typeface="Consolas"/>
              </a:rPr>
              <a:t>unit</a:t>
            </a:r>
            <a:endParaRPr lang="en-US" dirty="0">
              <a:solidFill>
                <a:prstClr val="black"/>
              </a:solidFill>
              <a:latin typeface="Consolas"/>
              <a:cs typeface="Consolas"/>
            </a:endParaRPr>
          </a:p>
        </p:txBody>
      </p:sp>
    </p:spTree>
    <p:extLst>
      <p:ext uri="{BB962C8B-B14F-4D97-AF65-F5344CB8AC3E}">
        <p14:creationId xmlns:p14="http://schemas.microsoft.com/office/powerpoint/2010/main" val="125197419"/>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r>
              <a:rPr lang="en-US" dirty="0"/>
              <a:t>Event </a:t>
            </a:r>
            <a:r>
              <a:rPr lang="en-US" dirty="0" smtClean="0"/>
              <a:t>merge &amp; scan</a:t>
            </a:r>
            <a:endParaRPr lang="en-US" dirty="0"/>
          </a:p>
        </p:txBody>
      </p:sp>
      <p:sp>
        <p:nvSpPr>
          <p:cNvPr id="6" name="Rectangle 5"/>
          <p:cNvSpPr>
            <a:spLocks noGrp="1"/>
          </p:cNvSpPr>
          <p:nvPr>
            <p:ph sz="quarter" idx="13"/>
          </p:nvPr>
        </p:nvSpPr>
        <p:spPr>
          <a:xfrm>
            <a:off x="609600" y="1428751"/>
            <a:ext cx="7848600" cy="3352799"/>
          </a:xfrm>
        </p:spPr>
        <p:txBody>
          <a:bodyPr>
            <a:normAutofit/>
          </a:bodyPr>
          <a:lstStyle>
            <a:extLst/>
          </a:lstStyle>
          <a:p>
            <a:r>
              <a:rPr lang="en-US" sz="1800" dirty="0"/>
              <a:t>Merging events with </a:t>
            </a:r>
            <a:r>
              <a:rPr lang="en-US" sz="1800" dirty="0" err="1" smtClean="0">
                <a:solidFill>
                  <a:schemeClr val="accent1">
                    <a:lumMod val="50000"/>
                  </a:schemeClr>
                </a:solidFill>
                <a:latin typeface="Consolas" pitchFamily="49" charset="0"/>
                <a:cs typeface="Consolas" pitchFamily="49" charset="0"/>
              </a:rPr>
              <a:t>Event.merge</a:t>
            </a:r>
            <a:endParaRPr lang="en-US" sz="1800" dirty="0"/>
          </a:p>
          <a:p>
            <a:pPr lvl="1"/>
            <a:r>
              <a:rPr lang="en-US" sz="1800" dirty="0"/>
              <a:t>Triggered whenever first or second event occurs</a:t>
            </a:r>
          </a:p>
          <a:p>
            <a:pPr lvl="1"/>
            <a:r>
              <a:rPr lang="en-US" sz="1800" dirty="0"/>
              <a:t>Note that the carried values must have same </a:t>
            </a:r>
            <a:r>
              <a:rPr lang="en-US" sz="1800" dirty="0" smtClean="0"/>
              <a:t>type</a:t>
            </a:r>
          </a:p>
          <a:p>
            <a:pPr marL="365760" lvl="1" indent="0">
              <a:buNone/>
            </a:pPr>
            <a:endParaRPr lang="en-US" sz="1800" dirty="0"/>
          </a:p>
          <a:p>
            <a:pPr lvl="3"/>
            <a:endParaRPr lang="en-US" sz="1800" dirty="0"/>
          </a:p>
          <a:p>
            <a:r>
              <a:rPr lang="en-US" sz="1800" dirty="0" smtClean="0"/>
              <a:t>Creating </a:t>
            </a:r>
            <a:r>
              <a:rPr lang="en-US" sz="1800" dirty="0" err="1" smtClean="0"/>
              <a:t>stateful</a:t>
            </a:r>
            <a:r>
              <a:rPr lang="en-US" sz="1800" dirty="0" smtClean="0"/>
              <a:t> events with </a:t>
            </a:r>
            <a:r>
              <a:rPr lang="en-US" sz="1800" dirty="0" err="1" smtClean="0">
                <a:solidFill>
                  <a:schemeClr val="accent1">
                    <a:lumMod val="50000"/>
                  </a:schemeClr>
                </a:solidFill>
                <a:latin typeface="Consolas" pitchFamily="49" charset="0"/>
                <a:cs typeface="Consolas" pitchFamily="49" charset="0"/>
              </a:rPr>
              <a:t>Event.scan</a:t>
            </a:r>
            <a:endParaRPr lang="en-US" sz="1800" dirty="0" smtClean="0"/>
          </a:p>
          <a:p>
            <a:pPr lvl="1"/>
            <a:r>
              <a:rPr lang="en-US" sz="1800" dirty="0" smtClean="0"/>
              <a:t>State </a:t>
            </a:r>
            <a:r>
              <a:rPr lang="en-US" sz="1800" dirty="0"/>
              <a:t>is recalculated each time event occurs</a:t>
            </a:r>
          </a:p>
          <a:p>
            <a:pPr lvl="1"/>
            <a:r>
              <a:rPr lang="en-US" sz="1800" dirty="0"/>
              <a:t>Triggered with new state after recalculation</a:t>
            </a:r>
            <a:endParaRPr lang="cs-CZ" sz="1800" dirty="0">
              <a:solidFill>
                <a:schemeClr val="accent1">
                  <a:lumMod val="50000"/>
                </a:schemeClr>
              </a:solidFill>
              <a:latin typeface="Consolas" pitchFamily="49" charset="0"/>
              <a:cs typeface="Consolas" pitchFamily="49" charset="0"/>
            </a:endParaRPr>
          </a:p>
          <a:p>
            <a:pPr marL="457200" lvl="1" indent="-457200"/>
            <a:endParaRPr lang="en-US" sz="2300" b="1" dirty="0" smtClean="0"/>
          </a:p>
          <a:p>
            <a:pPr marL="457200" lvl="1" indent="-457200"/>
            <a:endParaRPr lang="en-US" sz="2400" dirty="0"/>
          </a:p>
          <a:p>
            <a:pPr marL="457200" lvl="1" indent="-457200"/>
            <a:endParaRPr lang="en-US" dirty="0"/>
          </a:p>
          <a:p>
            <a:pPr marL="0" lvl="1" indent="0">
              <a:buNone/>
            </a:pPr>
            <a:endParaRPr lang="en-US" altLang="x-none" dirty="0"/>
          </a:p>
        </p:txBody>
      </p:sp>
      <p:sp>
        <p:nvSpPr>
          <p:cNvPr id="4" name="TextBox 3"/>
          <p:cNvSpPr txBox="1"/>
          <p:nvPr/>
        </p:nvSpPr>
        <p:spPr>
          <a:xfrm>
            <a:off x="1295401" y="2495550"/>
            <a:ext cx="5486400" cy="422405"/>
          </a:xfrm>
          <a:prstGeom prst="rect">
            <a:avLst/>
          </a:prstGeom>
          <a:solidFill>
            <a:schemeClr val="accent3">
              <a:lumMod val="20000"/>
              <a:lumOff val="80000"/>
            </a:schemeClr>
          </a:solidFill>
          <a:ln w="19050">
            <a:solidFill>
              <a:schemeClr val="accent3">
                <a:lumMod val="75000"/>
              </a:schemeClr>
            </a:solidFill>
          </a:ln>
        </p:spPr>
        <p:txBody>
          <a:bodyPr wrap="square" lIns="72000" tIns="72000" rIns="72000" bIns="72000" rtlCol="0">
            <a:spAutoFit/>
          </a:bodyPr>
          <a:lstStyle/>
          <a:p>
            <a:r>
              <a:rPr lang="en-US" dirty="0" err="1" smtClean="0">
                <a:solidFill>
                  <a:prstClr val="black"/>
                </a:solidFill>
                <a:latin typeface="Consolas"/>
              </a:rPr>
              <a:t>IEvent</a:t>
            </a:r>
            <a:r>
              <a:rPr lang="en-US" dirty="0" smtClean="0">
                <a:solidFill>
                  <a:prstClr val="black"/>
                </a:solidFill>
                <a:latin typeface="Consolas"/>
              </a:rPr>
              <a:t>&lt;'T&gt; -&gt; </a:t>
            </a:r>
            <a:r>
              <a:rPr lang="en-US" dirty="0" err="1">
                <a:solidFill>
                  <a:prstClr val="black"/>
                </a:solidFill>
                <a:latin typeface="Consolas"/>
              </a:rPr>
              <a:t>IEvent</a:t>
            </a:r>
            <a:r>
              <a:rPr lang="en-US" dirty="0">
                <a:solidFill>
                  <a:prstClr val="black"/>
                </a:solidFill>
                <a:latin typeface="Consolas"/>
              </a:rPr>
              <a:t>&lt;'T&gt; -&gt; </a:t>
            </a:r>
            <a:r>
              <a:rPr lang="en-US" dirty="0" err="1">
                <a:solidFill>
                  <a:prstClr val="black"/>
                </a:solidFill>
                <a:latin typeface="Consolas"/>
              </a:rPr>
              <a:t>IEvent</a:t>
            </a:r>
            <a:r>
              <a:rPr lang="en-US" dirty="0">
                <a:solidFill>
                  <a:prstClr val="black"/>
                </a:solidFill>
                <a:latin typeface="Consolas"/>
              </a:rPr>
              <a:t>&lt;</a:t>
            </a:r>
            <a:r>
              <a:rPr lang="en-US" dirty="0" smtClean="0">
                <a:solidFill>
                  <a:prstClr val="black"/>
                </a:solidFill>
                <a:latin typeface="Consolas"/>
              </a:rPr>
              <a:t>'T&gt;</a:t>
            </a:r>
          </a:p>
        </p:txBody>
      </p:sp>
      <p:sp>
        <p:nvSpPr>
          <p:cNvPr id="8" name="TextBox 7"/>
          <p:cNvSpPr txBox="1"/>
          <p:nvPr/>
        </p:nvSpPr>
        <p:spPr>
          <a:xfrm>
            <a:off x="1295400" y="4400550"/>
            <a:ext cx="7162800" cy="422405"/>
          </a:xfrm>
          <a:prstGeom prst="rect">
            <a:avLst/>
          </a:prstGeom>
          <a:solidFill>
            <a:schemeClr val="accent3">
              <a:lumMod val="20000"/>
              <a:lumOff val="80000"/>
            </a:schemeClr>
          </a:solidFill>
          <a:ln w="19050">
            <a:solidFill>
              <a:schemeClr val="accent3">
                <a:lumMod val="75000"/>
              </a:schemeClr>
            </a:solidFill>
          </a:ln>
        </p:spPr>
        <p:txBody>
          <a:bodyPr wrap="square" lIns="72000" tIns="72000" rIns="72000" bIns="72000" rtlCol="0">
            <a:spAutoFit/>
          </a:bodyPr>
          <a:lstStyle/>
          <a:p>
            <a:r>
              <a:rPr lang="en-US" dirty="0" smtClean="0">
                <a:solidFill>
                  <a:prstClr val="black"/>
                </a:solidFill>
                <a:latin typeface="Consolas"/>
              </a:rPr>
              <a:t>('St -&gt; 'T </a:t>
            </a:r>
            <a:r>
              <a:rPr lang="en-US" dirty="0">
                <a:solidFill>
                  <a:prstClr val="black"/>
                </a:solidFill>
                <a:latin typeface="Consolas"/>
              </a:rPr>
              <a:t>-&gt; </a:t>
            </a:r>
            <a:r>
              <a:rPr lang="en-US" dirty="0" smtClean="0">
                <a:solidFill>
                  <a:prstClr val="black"/>
                </a:solidFill>
                <a:latin typeface="Consolas"/>
              </a:rPr>
              <a:t>'St) </a:t>
            </a:r>
            <a:r>
              <a:rPr lang="en-US" dirty="0">
                <a:solidFill>
                  <a:prstClr val="black"/>
                </a:solidFill>
                <a:latin typeface="Consolas"/>
              </a:rPr>
              <a:t>-&gt; </a:t>
            </a:r>
            <a:r>
              <a:rPr lang="en-US" dirty="0" smtClean="0">
                <a:solidFill>
                  <a:prstClr val="black"/>
                </a:solidFill>
                <a:latin typeface="Consolas"/>
              </a:rPr>
              <a:t>'St -&gt; </a:t>
            </a:r>
            <a:r>
              <a:rPr lang="en-US" dirty="0" err="1" smtClean="0">
                <a:solidFill>
                  <a:prstClr val="black"/>
                </a:solidFill>
                <a:latin typeface="Consolas"/>
              </a:rPr>
              <a:t>IEvent</a:t>
            </a:r>
            <a:r>
              <a:rPr lang="en-US" dirty="0">
                <a:solidFill>
                  <a:prstClr val="black"/>
                </a:solidFill>
                <a:latin typeface="Consolas"/>
              </a:rPr>
              <a:t>&lt;'T&gt; -&gt; </a:t>
            </a:r>
            <a:r>
              <a:rPr lang="en-US" dirty="0" err="1">
                <a:solidFill>
                  <a:prstClr val="black"/>
                </a:solidFill>
                <a:latin typeface="Consolas"/>
              </a:rPr>
              <a:t>IEvent</a:t>
            </a:r>
            <a:r>
              <a:rPr lang="en-US" dirty="0" smtClean="0">
                <a:solidFill>
                  <a:prstClr val="black"/>
                </a:solidFill>
                <a:latin typeface="Consolas"/>
              </a:rPr>
              <a:t>&lt;'St&gt;</a:t>
            </a:r>
            <a:endParaRPr lang="en-US" dirty="0">
              <a:solidFill>
                <a:prstClr val="black"/>
              </a:solidFill>
              <a:latin typeface="Consolas"/>
            </a:endParaRPr>
          </a:p>
        </p:txBody>
      </p:sp>
    </p:spTree>
    <p:extLst>
      <p:ext uri="{BB962C8B-B14F-4D97-AF65-F5344CB8AC3E}">
        <p14:creationId xmlns:p14="http://schemas.microsoft.com/office/powerpoint/2010/main" val="207236225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r>
              <a:rPr lang="en-US" dirty="0" smtClean="0"/>
              <a:t>Agenda</a:t>
            </a:r>
            <a:endParaRPr lang="en-US" dirty="0"/>
          </a:p>
        </p:txBody>
      </p:sp>
      <p:graphicFrame>
        <p:nvGraphicFramePr>
          <p:cNvPr id="4" name="Diagram 3"/>
          <p:cNvGraphicFramePr/>
          <p:nvPr>
            <p:extLst>
              <p:ext uri="{D42A27DB-BD31-4B8C-83A1-F6EECF244321}">
                <p14:modId xmlns:p14="http://schemas.microsoft.com/office/powerpoint/2010/main" val="3368629179"/>
              </p:ext>
            </p:extLst>
          </p:nvPr>
        </p:nvGraphicFramePr>
        <p:xfrm>
          <a:off x="609600" y="1276350"/>
          <a:ext cx="8229600" cy="38576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5685769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graphicEl>
                                              <a:dgm id="{11AA629A-B6F9-42BA-B2CC-D12059632ACE}"/>
                                            </p:graphicEl>
                                          </p:spTgt>
                                        </p:tgtEl>
                                        <p:attrNameLst>
                                          <p:attrName>style.visibility</p:attrName>
                                        </p:attrNameLst>
                                      </p:cBhvr>
                                      <p:to>
                                        <p:strVal val="visible"/>
                                      </p:to>
                                    </p:set>
                                    <p:animEffect transition="in" filter="fade">
                                      <p:cBhvr>
                                        <p:cTn id="7" dur="500"/>
                                        <p:tgtEl>
                                          <p:spTgt spid="4">
                                            <p:graphicEl>
                                              <a:dgm id="{11AA629A-B6F9-42BA-B2CC-D12059632ACE}"/>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graphicEl>
                                              <a:dgm id="{5889158F-B83B-BE46-B145-B45F82068557}"/>
                                            </p:graphicEl>
                                          </p:spTgt>
                                        </p:tgtEl>
                                        <p:attrNameLst>
                                          <p:attrName>style.visibility</p:attrName>
                                        </p:attrNameLst>
                                      </p:cBhvr>
                                      <p:to>
                                        <p:strVal val="visible"/>
                                      </p:to>
                                    </p:set>
                                    <p:animEffect transition="in" filter="fade">
                                      <p:cBhvr>
                                        <p:cTn id="12" dur="500"/>
                                        <p:tgtEl>
                                          <p:spTgt spid="4">
                                            <p:graphicEl>
                                              <a:dgm id="{5889158F-B83B-BE46-B145-B45F82068557}"/>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graphicEl>
                                              <a:dgm id="{F94A2C51-9802-FF45-BBDF-4BC10E127030}"/>
                                            </p:graphicEl>
                                          </p:spTgt>
                                        </p:tgtEl>
                                        <p:attrNameLst>
                                          <p:attrName>style.visibility</p:attrName>
                                        </p:attrNameLst>
                                      </p:cBhvr>
                                      <p:to>
                                        <p:strVal val="visible"/>
                                      </p:to>
                                    </p:set>
                                    <p:animEffect transition="in" filter="fade">
                                      <p:cBhvr>
                                        <p:cTn id="17" dur="500"/>
                                        <p:tgtEl>
                                          <p:spTgt spid="4">
                                            <p:graphicEl>
                                              <a:dgm id="{F94A2C51-9802-FF45-BBDF-4BC10E127030}"/>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graphicEl>
                                              <a:dgm id="{C6E59577-4B3C-CF4A-A111-0AE31AB82C16}"/>
                                            </p:graphicEl>
                                          </p:spTgt>
                                        </p:tgtEl>
                                        <p:attrNameLst>
                                          <p:attrName>style.visibility</p:attrName>
                                        </p:attrNameLst>
                                      </p:cBhvr>
                                      <p:to>
                                        <p:strVal val="visible"/>
                                      </p:to>
                                    </p:set>
                                    <p:animEffect transition="in" filter="fade">
                                      <p:cBhvr>
                                        <p:cTn id="22" dur="500"/>
                                        <p:tgtEl>
                                          <p:spTgt spid="4">
                                            <p:graphicEl>
                                              <a:dgm id="{C6E59577-4B3C-CF4A-A111-0AE31AB82C16}"/>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graphicEl>
                                              <a:dgm id="{E1880C41-C04C-C94E-8FD2-B7154E4BE215}"/>
                                            </p:graphicEl>
                                          </p:spTgt>
                                        </p:tgtEl>
                                        <p:attrNameLst>
                                          <p:attrName>style.visibility</p:attrName>
                                        </p:attrNameLst>
                                      </p:cBhvr>
                                      <p:to>
                                        <p:strVal val="visible"/>
                                      </p:to>
                                    </p:set>
                                    <p:animEffect transition="in" filter="fade">
                                      <p:cBhvr>
                                        <p:cTn id="27" dur="500"/>
                                        <p:tgtEl>
                                          <p:spTgt spid="4">
                                            <p:graphicEl>
                                              <a:dgm id="{E1880C41-C04C-C94E-8FD2-B7154E4BE215}"/>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graphicEl>
                                              <a:dgm id="{9C0CC491-973B-7A4C-B6D6-3402E1BEBFEB}"/>
                                            </p:graphicEl>
                                          </p:spTgt>
                                        </p:tgtEl>
                                        <p:attrNameLst>
                                          <p:attrName>style.visibility</p:attrName>
                                        </p:attrNameLst>
                                      </p:cBhvr>
                                      <p:to>
                                        <p:strVal val="visible"/>
                                      </p:to>
                                    </p:set>
                                    <p:animEffect transition="in" filter="fade">
                                      <p:cBhvr>
                                        <p:cTn id="32" dur="500"/>
                                        <p:tgtEl>
                                          <p:spTgt spid="4">
                                            <p:graphicEl>
                                              <a:dgm id="{9C0CC491-973B-7A4C-B6D6-3402E1BEBFEB}"/>
                                            </p:graphic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
                                            <p:graphicEl>
                                              <a:dgm id="{1AF4B852-F473-9046-BF2A-B6288872BBA2}"/>
                                            </p:graphicEl>
                                          </p:spTgt>
                                        </p:tgtEl>
                                        <p:attrNameLst>
                                          <p:attrName>style.visibility</p:attrName>
                                        </p:attrNameLst>
                                      </p:cBhvr>
                                      <p:to>
                                        <p:strVal val="visible"/>
                                      </p:to>
                                    </p:set>
                                    <p:animEffect transition="in" filter="fade">
                                      <p:cBhvr>
                                        <p:cTn id="37" dur="500"/>
                                        <p:tgtEl>
                                          <p:spTgt spid="4">
                                            <p:graphicEl>
                                              <a:dgm id="{1AF4B852-F473-9046-BF2A-B6288872BBA2}"/>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r>
              <a:rPr lang="en-US" sz="4000" dirty="0"/>
              <a:t>Event are </a:t>
            </a:r>
            <a:r>
              <a:rPr lang="en-US" sz="4000" dirty="0" smtClean="0"/>
              <a:t>Observable</a:t>
            </a:r>
            <a:r>
              <a:rPr lang="en-US" sz="4000" dirty="0"/>
              <a:t>… </a:t>
            </a:r>
            <a:r>
              <a:rPr lang="en-US" sz="4000" i="1" dirty="0"/>
              <a:t>almost</a:t>
            </a:r>
            <a:endParaRPr lang="en-US" dirty="0"/>
          </a:p>
        </p:txBody>
      </p:sp>
      <p:sp>
        <p:nvSpPr>
          <p:cNvPr id="6" name="Rectangle 5"/>
          <p:cNvSpPr>
            <a:spLocks noGrp="1"/>
          </p:cNvSpPr>
          <p:nvPr>
            <p:ph sz="quarter" idx="13"/>
          </p:nvPr>
        </p:nvSpPr>
        <p:spPr>
          <a:xfrm>
            <a:off x="609600" y="1428751"/>
            <a:ext cx="7848600" cy="3352799"/>
          </a:xfrm>
        </p:spPr>
        <p:txBody>
          <a:bodyPr>
            <a:normAutofit/>
          </a:bodyPr>
          <a:lstStyle>
            <a:extLst/>
          </a:lstStyle>
          <a:p>
            <a:pPr>
              <a:lnSpc>
                <a:spcPct val="80000"/>
              </a:lnSpc>
            </a:pPr>
            <a:r>
              <a:rPr lang="en-US" sz="2200" dirty="0"/>
              <a:t>Memory leak </a:t>
            </a:r>
            <a:r>
              <a:rPr lang="en-US" sz="2200" dirty="0">
                <a:sym typeface="Wingdings"/>
              </a:rPr>
              <a:t> </a:t>
            </a:r>
            <a:endParaRPr lang="en-US" sz="2200" dirty="0"/>
          </a:p>
          <a:p>
            <a:pPr lvl="1">
              <a:lnSpc>
                <a:spcPct val="80000"/>
              </a:lnSpc>
            </a:pPr>
            <a:r>
              <a:rPr lang="en-US" sz="2200" dirty="0" err="1"/>
              <a:t>IEvent</a:t>
            </a:r>
            <a:r>
              <a:rPr lang="en-US" sz="2200" dirty="0"/>
              <a:t> does not support </a:t>
            </a:r>
            <a:r>
              <a:rPr lang="en-US" sz="2200" i="1" dirty="0"/>
              <a:t>removing</a:t>
            </a:r>
            <a:r>
              <a:rPr lang="en-US" sz="2200" dirty="0"/>
              <a:t> event handlers </a:t>
            </a:r>
            <a:r>
              <a:rPr lang="en-US" sz="2200" i="1" dirty="0"/>
              <a:t>(</a:t>
            </a:r>
            <a:r>
              <a:rPr lang="en-US" sz="2200" i="1" dirty="0" err="1"/>
              <a:t>RemoveHandler</a:t>
            </a:r>
            <a:r>
              <a:rPr lang="en-US" sz="2200" i="1" dirty="0"/>
              <a:t> on the resulting event, it leaves some handlers attached… leak!)</a:t>
            </a:r>
          </a:p>
          <a:p>
            <a:pPr lvl="1">
              <a:lnSpc>
                <a:spcPct val="80000"/>
              </a:lnSpc>
            </a:pPr>
            <a:r>
              <a:rPr lang="en-US" sz="2200" dirty="0" smtClean="0"/>
              <a:t>Observable </a:t>
            </a:r>
            <a:r>
              <a:rPr lang="en-US" sz="2200" dirty="0"/>
              <a:t>is able to remove </a:t>
            </a:r>
            <a:r>
              <a:rPr lang="en-US" sz="2200" dirty="0" smtClean="0"/>
              <a:t>handlers - </a:t>
            </a:r>
            <a:r>
              <a:rPr lang="en-US" sz="2200" b="1" dirty="0" err="1" smtClean="0"/>
              <a:t>IDisposable</a:t>
            </a:r>
            <a:endParaRPr lang="en-US" sz="2200" b="1" dirty="0"/>
          </a:p>
        </p:txBody>
      </p:sp>
      <p:pic>
        <p:nvPicPr>
          <p:cNvPr id="5" name="Picture 4"/>
          <p:cNvPicPr>
            <a:picLocks noChangeAspect="1"/>
          </p:cNvPicPr>
          <p:nvPr/>
        </p:nvPicPr>
        <p:blipFill>
          <a:blip r:embed="rId3"/>
          <a:stretch>
            <a:fillRect/>
          </a:stretch>
        </p:blipFill>
        <p:spPr>
          <a:xfrm>
            <a:off x="2743200" y="3149944"/>
            <a:ext cx="6159500" cy="1905000"/>
          </a:xfrm>
          <a:prstGeom prst="rect">
            <a:avLst/>
          </a:prstGeom>
        </p:spPr>
      </p:pic>
    </p:spTree>
    <p:extLst>
      <p:ext uri="{BB962C8B-B14F-4D97-AF65-F5344CB8AC3E}">
        <p14:creationId xmlns:p14="http://schemas.microsoft.com/office/powerpoint/2010/main" val="107769249"/>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normAutofit/>
          </a:bodyPr>
          <a:lstStyle>
            <a:extLst/>
          </a:lstStyle>
          <a:p>
            <a:pPr marL="514350" indent="-514350"/>
            <a:r>
              <a:rPr lang="en-US" dirty="0" smtClean="0"/>
              <a:t>Observable in F#</a:t>
            </a:r>
            <a:endParaRPr lang="en-US" dirty="0"/>
          </a:p>
        </p:txBody>
      </p:sp>
      <p:sp>
        <p:nvSpPr>
          <p:cNvPr id="6" name="Rectangle 5"/>
          <p:cNvSpPr>
            <a:spLocks noGrp="1"/>
          </p:cNvSpPr>
          <p:nvPr>
            <p:ph sz="quarter" idx="13"/>
          </p:nvPr>
        </p:nvSpPr>
        <p:spPr>
          <a:xfrm>
            <a:off x="609600" y="1428751"/>
            <a:ext cx="7848600" cy="3352799"/>
          </a:xfrm>
        </p:spPr>
        <p:txBody>
          <a:bodyPr>
            <a:normAutofit/>
          </a:bodyPr>
          <a:lstStyle>
            <a:extLst/>
          </a:lstStyle>
          <a:p>
            <a:pPr>
              <a:lnSpc>
                <a:spcPct val="70000"/>
              </a:lnSpc>
            </a:pPr>
            <a:r>
              <a:rPr lang="en-US" sz="1800" dirty="0"/>
              <a:t>Event&lt;‘T&gt; interface inherits from </a:t>
            </a:r>
            <a:r>
              <a:rPr lang="en-US" sz="1800" dirty="0" err="1"/>
              <a:t>IObservable</a:t>
            </a:r>
            <a:r>
              <a:rPr lang="en-US" sz="1800" dirty="0"/>
              <a:t>&lt;‘T</a:t>
            </a:r>
            <a:r>
              <a:rPr lang="en-US" sz="1800" dirty="0" smtClean="0"/>
              <a:t>&gt;</a:t>
            </a:r>
          </a:p>
          <a:p>
            <a:pPr lvl="1">
              <a:lnSpc>
                <a:spcPct val="70000"/>
              </a:lnSpc>
            </a:pPr>
            <a:r>
              <a:rPr lang="en-US" sz="1500" dirty="0" smtClean="0"/>
              <a:t>We </a:t>
            </a:r>
            <a:r>
              <a:rPr lang="en-US" sz="1500" dirty="0"/>
              <a:t>can </a:t>
            </a:r>
            <a:r>
              <a:rPr lang="en-US" sz="1500" dirty="0" smtClean="0"/>
              <a:t>use the same </a:t>
            </a:r>
            <a:r>
              <a:rPr lang="en-US" sz="1500" dirty="0"/>
              <a:t>standard </a:t>
            </a:r>
            <a:r>
              <a:rPr lang="en-US" sz="1500" dirty="0" smtClean="0"/>
              <a:t>F# Events functions </a:t>
            </a:r>
            <a:r>
              <a:rPr lang="en-US" sz="1500" dirty="0"/>
              <a:t>for working with </a:t>
            </a:r>
            <a:r>
              <a:rPr lang="en-US" sz="1500" dirty="0" smtClean="0"/>
              <a:t>Observable</a:t>
            </a:r>
            <a:endParaRPr lang="en-US" sz="1500" dirty="0"/>
          </a:p>
          <a:p>
            <a:pPr marL="0" lvl="1" indent="0">
              <a:buNone/>
            </a:pPr>
            <a:endParaRPr lang="en-US" dirty="0"/>
          </a:p>
          <a:p>
            <a:pPr marL="0" lvl="1" indent="0">
              <a:buNone/>
            </a:pPr>
            <a:endParaRPr lang="en-US" altLang="x-none" dirty="0"/>
          </a:p>
        </p:txBody>
      </p:sp>
      <p:sp>
        <p:nvSpPr>
          <p:cNvPr id="9" name="TextBox 8"/>
          <p:cNvSpPr txBox="1"/>
          <p:nvPr/>
        </p:nvSpPr>
        <p:spPr>
          <a:xfrm>
            <a:off x="381000" y="2190750"/>
            <a:ext cx="8610600" cy="2222898"/>
          </a:xfrm>
          <a:prstGeom prst="rect">
            <a:avLst/>
          </a:prstGeom>
          <a:solidFill>
            <a:schemeClr val="accent3">
              <a:lumMod val="20000"/>
              <a:lumOff val="80000"/>
            </a:schemeClr>
          </a:solidFill>
          <a:ln w="19050">
            <a:solidFill>
              <a:schemeClr val="accent3">
                <a:lumMod val="75000"/>
              </a:schemeClr>
            </a:solidFill>
          </a:ln>
        </p:spPr>
        <p:txBody>
          <a:bodyPr wrap="square" lIns="72000" tIns="72000" rIns="72000" bIns="72000" rtlCol="0">
            <a:spAutoFit/>
          </a:bodyPr>
          <a:lstStyle/>
          <a:p>
            <a:r>
              <a:rPr lang="en-US" sz="1650" dirty="0" err="1" smtClean="0">
                <a:solidFill>
                  <a:prstClr val="black"/>
                </a:solidFill>
                <a:latin typeface="Consolas"/>
              </a:rPr>
              <a:t>Observable.filter</a:t>
            </a:r>
            <a:r>
              <a:rPr lang="en-US" sz="1650" dirty="0" smtClean="0">
                <a:solidFill>
                  <a:prstClr val="black"/>
                </a:solidFill>
                <a:latin typeface="Consolas"/>
              </a:rPr>
              <a:t> : ('T -&gt; </a:t>
            </a:r>
            <a:r>
              <a:rPr lang="en-US" sz="1650" dirty="0" err="1" smtClean="0">
                <a:solidFill>
                  <a:prstClr val="black"/>
                </a:solidFill>
                <a:latin typeface="Consolas"/>
              </a:rPr>
              <a:t>bool</a:t>
            </a:r>
            <a:r>
              <a:rPr lang="en-US" sz="1650" dirty="0" smtClean="0">
                <a:solidFill>
                  <a:prstClr val="black"/>
                </a:solidFill>
                <a:latin typeface="Consolas"/>
              </a:rPr>
              <a:t>) -&gt; </a:t>
            </a:r>
            <a:r>
              <a:rPr lang="en-US" sz="1650" dirty="0" err="1" smtClean="0">
                <a:solidFill>
                  <a:prstClr val="black"/>
                </a:solidFill>
                <a:latin typeface="Consolas"/>
              </a:rPr>
              <a:t>IObservable</a:t>
            </a:r>
            <a:r>
              <a:rPr lang="en-US" sz="1650" dirty="0">
                <a:solidFill>
                  <a:prstClr val="black"/>
                </a:solidFill>
                <a:latin typeface="Consolas"/>
              </a:rPr>
              <a:t>&lt;'T</a:t>
            </a:r>
            <a:r>
              <a:rPr lang="en-US" sz="1650" dirty="0" smtClean="0">
                <a:solidFill>
                  <a:prstClr val="black"/>
                </a:solidFill>
                <a:latin typeface="Consolas"/>
              </a:rPr>
              <a:t>&gt; -&gt; </a:t>
            </a:r>
            <a:r>
              <a:rPr lang="en-US" sz="1650" dirty="0" err="1" smtClean="0">
                <a:solidFill>
                  <a:prstClr val="black"/>
                </a:solidFill>
                <a:latin typeface="Consolas"/>
              </a:rPr>
              <a:t>IObservable</a:t>
            </a:r>
            <a:r>
              <a:rPr lang="en-US" sz="1650" dirty="0">
                <a:solidFill>
                  <a:prstClr val="black"/>
                </a:solidFill>
                <a:latin typeface="Consolas"/>
              </a:rPr>
              <a:t>&lt;'T</a:t>
            </a:r>
            <a:r>
              <a:rPr lang="en-US" sz="1650" dirty="0" smtClean="0">
                <a:solidFill>
                  <a:prstClr val="black"/>
                </a:solidFill>
                <a:latin typeface="Consolas"/>
              </a:rPr>
              <a:t>&gt;</a:t>
            </a:r>
          </a:p>
          <a:p>
            <a:r>
              <a:rPr lang="en-US" sz="1650" dirty="0">
                <a:solidFill>
                  <a:prstClr val="black"/>
                </a:solidFill>
                <a:latin typeface="Consolas"/>
              </a:rPr>
              <a:t>Observable</a:t>
            </a:r>
            <a:r>
              <a:rPr lang="cs-CZ" sz="1650" dirty="0" smtClean="0">
                <a:solidFill>
                  <a:srgbClr val="800080"/>
                </a:solidFill>
                <a:latin typeface="Consolas"/>
              </a:rPr>
              <a:t>.</a:t>
            </a:r>
            <a:r>
              <a:rPr lang="cs-CZ" sz="1650" dirty="0" smtClean="0">
                <a:solidFill>
                  <a:srgbClr val="020002"/>
                </a:solidFill>
                <a:latin typeface="Consolas"/>
              </a:rPr>
              <a:t>map</a:t>
            </a:r>
            <a:r>
              <a:rPr lang="cs-CZ" sz="1650" dirty="0" smtClean="0">
                <a:solidFill>
                  <a:prstClr val="black"/>
                </a:solidFill>
                <a:latin typeface="Consolas"/>
              </a:rPr>
              <a:t> </a:t>
            </a:r>
            <a:r>
              <a:rPr lang="en-US" sz="1650" dirty="0" smtClean="0">
                <a:solidFill>
                  <a:prstClr val="black"/>
                </a:solidFill>
                <a:latin typeface="Consolas"/>
              </a:rPr>
              <a:t>   </a:t>
            </a:r>
            <a:r>
              <a:rPr lang="en-US" sz="1650" dirty="0">
                <a:solidFill>
                  <a:prstClr val="black"/>
                </a:solidFill>
                <a:latin typeface="Consolas"/>
              </a:rPr>
              <a:t>: ('T -&gt; 'R)   -&gt; </a:t>
            </a:r>
            <a:r>
              <a:rPr lang="en-US" sz="1650" dirty="0" err="1" smtClean="0">
                <a:solidFill>
                  <a:prstClr val="black"/>
                </a:solidFill>
                <a:latin typeface="Consolas"/>
              </a:rPr>
              <a:t>IObservable</a:t>
            </a:r>
            <a:r>
              <a:rPr lang="en-US" sz="1650" dirty="0" smtClean="0">
                <a:solidFill>
                  <a:prstClr val="black"/>
                </a:solidFill>
                <a:latin typeface="Consolas"/>
              </a:rPr>
              <a:t>&lt;</a:t>
            </a:r>
            <a:r>
              <a:rPr lang="en-US" sz="1650" dirty="0">
                <a:solidFill>
                  <a:prstClr val="black"/>
                </a:solidFill>
                <a:latin typeface="Consolas"/>
              </a:rPr>
              <a:t>'</a:t>
            </a:r>
            <a:r>
              <a:rPr lang="en-US" sz="1650" dirty="0" smtClean="0">
                <a:solidFill>
                  <a:prstClr val="black"/>
                </a:solidFill>
                <a:latin typeface="Consolas"/>
              </a:rPr>
              <a:t>T</a:t>
            </a:r>
            <a:r>
              <a:rPr lang="en-US" sz="1650" dirty="0">
                <a:solidFill>
                  <a:prstClr val="black"/>
                </a:solidFill>
                <a:latin typeface="Consolas"/>
              </a:rPr>
              <a:t>&gt;</a:t>
            </a:r>
            <a:r>
              <a:rPr lang="en-US" sz="1650" dirty="0" smtClean="0">
                <a:solidFill>
                  <a:prstClr val="black"/>
                </a:solidFill>
                <a:latin typeface="Consolas"/>
              </a:rPr>
              <a:t> </a:t>
            </a:r>
            <a:r>
              <a:rPr lang="en-US" sz="1650" dirty="0">
                <a:solidFill>
                  <a:prstClr val="black"/>
                </a:solidFill>
                <a:latin typeface="Consolas"/>
              </a:rPr>
              <a:t>-</a:t>
            </a:r>
            <a:r>
              <a:rPr lang="en-US" sz="1650" dirty="0" smtClean="0">
                <a:solidFill>
                  <a:prstClr val="black"/>
                </a:solidFill>
                <a:latin typeface="Consolas"/>
              </a:rPr>
              <a:t>&gt; </a:t>
            </a:r>
            <a:r>
              <a:rPr lang="en-US" sz="1650" dirty="0" err="1" smtClean="0">
                <a:solidFill>
                  <a:prstClr val="black"/>
                </a:solidFill>
                <a:latin typeface="Consolas"/>
              </a:rPr>
              <a:t>IObservable</a:t>
            </a:r>
            <a:r>
              <a:rPr lang="en-US" sz="1650" dirty="0" smtClean="0">
                <a:solidFill>
                  <a:prstClr val="black"/>
                </a:solidFill>
                <a:latin typeface="Consolas"/>
              </a:rPr>
              <a:t>&lt;'R&gt;</a:t>
            </a:r>
          </a:p>
          <a:p>
            <a:r>
              <a:rPr lang="en-US" sz="1650" dirty="0" smtClean="0">
                <a:solidFill>
                  <a:prstClr val="black"/>
                </a:solidFill>
                <a:latin typeface="Consolas"/>
              </a:rPr>
              <a:t>Observable</a:t>
            </a:r>
            <a:r>
              <a:rPr lang="cs-CZ" sz="1650" dirty="0" smtClean="0">
                <a:solidFill>
                  <a:srgbClr val="020002"/>
                </a:solidFill>
                <a:latin typeface="Consolas"/>
              </a:rPr>
              <a:t>.</a:t>
            </a:r>
            <a:r>
              <a:rPr lang="cs-CZ" sz="1650" dirty="0" err="1" smtClean="0">
                <a:solidFill>
                  <a:srgbClr val="020002"/>
                </a:solidFill>
                <a:latin typeface="Consolas"/>
              </a:rPr>
              <a:t>add</a:t>
            </a:r>
            <a:r>
              <a:rPr lang="cs-CZ" sz="1650" dirty="0" smtClean="0">
                <a:solidFill>
                  <a:prstClr val="black"/>
                </a:solidFill>
                <a:latin typeface="Consolas"/>
              </a:rPr>
              <a:t> </a:t>
            </a:r>
            <a:r>
              <a:rPr lang="en-US" sz="1650" dirty="0" smtClean="0">
                <a:solidFill>
                  <a:prstClr val="black"/>
                </a:solidFill>
                <a:latin typeface="Consolas"/>
              </a:rPr>
              <a:t>   : ('T -&gt; unit)   -&gt; </a:t>
            </a:r>
            <a:r>
              <a:rPr lang="en-US" sz="1650" dirty="0" err="1">
                <a:solidFill>
                  <a:prstClr val="black"/>
                </a:solidFill>
                <a:latin typeface="Consolas"/>
              </a:rPr>
              <a:t>IObservable</a:t>
            </a:r>
            <a:r>
              <a:rPr lang="en-US" sz="1650" dirty="0">
                <a:solidFill>
                  <a:prstClr val="black"/>
                </a:solidFill>
                <a:latin typeface="Consolas"/>
              </a:rPr>
              <a:t>&lt;'T&gt;</a:t>
            </a:r>
            <a:r>
              <a:rPr lang="en-US" sz="1650" dirty="0" smtClean="0">
                <a:solidFill>
                  <a:prstClr val="black"/>
                </a:solidFill>
                <a:latin typeface="Consolas"/>
              </a:rPr>
              <a:t> -&gt; unit</a:t>
            </a:r>
          </a:p>
          <a:p>
            <a:r>
              <a:rPr lang="en-US" sz="1650" dirty="0" smtClean="0">
                <a:solidFill>
                  <a:prstClr val="black"/>
                </a:solidFill>
                <a:latin typeface="Consolas"/>
              </a:rPr>
              <a:t>Observable</a:t>
            </a:r>
            <a:r>
              <a:rPr lang="cs-CZ" sz="1650" dirty="0" smtClean="0">
                <a:solidFill>
                  <a:srgbClr val="020002"/>
                </a:solidFill>
                <a:latin typeface="Consolas"/>
              </a:rPr>
              <a:t>.</a:t>
            </a:r>
            <a:r>
              <a:rPr lang="cs-CZ" sz="1650" dirty="0" err="1" smtClean="0">
                <a:solidFill>
                  <a:srgbClr val="020002"/>
                </a:solidFill>
                <a:latin typeface="Consolas"/>
              </a:rPr>
              <a:t>merge</a:t>
            </a:r>
            <a:r>
              <a:rPr lang="cs-CZ" sz="1650" dirty="0" smtClean="0">
                <a:solidFill>
                  <a:prstClr val="black"/>
                </a:solidFill>
                <a:latin typeface="Consolas"/>
              </a:rPr>
              <a:t> </a:t>
            </a:r>
            <a:r>
              <a:rPr lang="en-US" sz="1650" dirty="0" smtClean="0">
                <a:solidFill>
                  <a:prstClr val="black"/>
                </a:solidFill>
                <a:latin typeface="Consolas"/>
              </a:rPr>
              <a:t> : </a:t>
            </a:r>
            <a:r>
              <a:rPr lang="en-US" sz="1650" dirty="0" err="1">
                <a:solidFill>
                  <a:prstClr val="black"/>
                </a:solidFill>
                <a:latin typeface="Consolas"/>
              </a:rPr>
              <a:t>IObservable</a:t>
            </a:r>
            <a:r>
              <a:rPr lang="en-US" sz="1650" dirty="0">
                <a:solidFill>
                  <a:prstClr val="black"/>
                </a:solidFill>
                <a:latin typeface="Consolas"/>
              </a:rPr>
              <a:t>&lt;'T</a:t>
            </a:r>
            <a:r>
              <a:rPr lang="en-US" sz="1650" dirty="0" smtClean="0">
                <a:solidFill>
                  <a:prstClr val="black"/>
                </a:solidFill>
                <a:latin typeface="Consolas"/>
              </a:rPr>
              <a:t>&gt; -&gt; </a:t>
            </a:r>
            <a:r>
              <a:rPr lang="en-US" sz="1650" dirty="0" err="1" smtClean="0">
                <a:solidFill>
                  <a:prstClr val="black"/>
                </a:solidFill>
                <a:latin typeface="Consolas"/>
              </a:rPr>
              <a:t>IObservable</a:t>
            </a:r>
            <a:r>
              <a:rPr lang="en-US" sz="1650" dirty="0">
                <a:solidFill>
                  <a:prstClr val="black"/>
                </a:solidFill>
                <a:latin typeface="Consolas"/>
              </a:rPr>
              <a:t>&lt;'T&gt; -&gt; </a:t>
            </a:r>
            <a:r>
              <a:rPr lang="en-US" sz="1650" dirty="0" err="1">
                <a:solidFill>
                  <a:prstClr val="black"/>
                </a:solidFill>
                <a:latin typeface="Consolas"/>
              </a:rPr>
              <a:t>IObservable</a:t>
            </a:r>
            <a:r>
              <a:rPr lang="en-US" sz="1650" dirty="0">
                <a:solidFill>
                  <a:prstClr val="black"/>
                </a:solidFill>
                <a:latin typeface="Consolas"/>
              </a:rPr>
              <a:t>&lt;'T</a:t>
            </a:r>
            <a:r>
              <a:rPr lang="en-US" sz="1650" dirty="0" smtClean="0">
                <a:solidFill>
                  <a:prstClr val="black"/>
                </a:solidFill>
                <a:latin typeface="Consolas"/>
              </a:rPr>
              <a:t>&gt;</a:t>
            </a:r>
          </a:p>
          <a:p>
            <a:endParaRPr lang="en-US" sz="1700" dirty="0" smtClean="0">
              <a:solidFill>
                <a:prstClr val="black"/>
              </a:solidFill>
              <a:latin typeface="Consolas"/>
            </a:endParaRPr>
          </a:p>
          <a:p>
            <a:endParaRPr lang="en-US" sz="1700" dirty="0" smtClean="0">
              <a:solidFill>
                <a:prstClr val="black"/>
              </a:solidFill>
              <a:latin typeface="Consolas"/>
            </a:endParaRPr>
          </a:p>
          <a:p>
            <a:r>
              <a:rPr lang="en-US" sz="1700" b="1" dirty="0" smtClean="0">
                <a:solidFill>
                  <a:prstClr val="black"/>
                </a:solidFill>
                <a:latin typeface="Consolas"/>
              </a:rPr>
              <a:t>	Observable</a:t>
            </a:r>
            <a:r>
              <a:rPr lang="cs-CZ" sz="1700" b="1" dirty="0" smtClean="0">
                <a:solidFill>
                  <a:srgbClr val="020002"/>
                </a:solidFill>
                <a:latin typeface="Consolas"/>
              </a:rPr>
              <a:t>.</a:t>
            </a:r>
            <a:r>
              <a:rPr lang="cs-CZ" sz="1700" b="1" dirty="0" err="1" smtClean="0">
                <a:solidFill>
                  <a:srgbClr val="020002"/>
                </a:solidFill>
                <a:latin typeface="Consolas"/>
              </a:rPr>
              <a:t>subscribe</a:t>
            </a:r>
            <a:r>
              <a:rPr lang="cs-CZ" sz="1700" b="1" dirty="0" smtClean="0">
                <a:solidFill>
                  <a:prstClr val="black"/>
                </a:solidFill>
                <a:latin typeface="Consolas"/>
              </a:rPr>
              <a:t> </a:t>
            </a:r>
            <a:r>
              <a:rPr lang="en-US" sz="1700" b="1" dirty="0" smtClean="0">
                <a:solidFill>
                  <a:prstClr val="black"/>
                </a:solidFill>
                <a:latin typeface="Consolas"/>
              </a:rPr>
              <a:t> </a:t>
            </a:r>
            <a:r>
              <a:rPr lang="en-US" sz="1700" b="1" dirty="0">
                <a:solidFill>
                  <a:prstClr val="black"/>
                </a:solidFill>
                <a:latin typeface="Consolas"/>
              </a:rPr>
              <a:t>: </a:t>
            </a:r>
            <a:r>
              <a:rPr lang="en-US" sz="1700" b="1" dirty="0" err="1">
                <a:solidFill>
                  <a:prstClr val="black"/>
                </a:solidFill>
                <a:latin typeface="Consolas"/>
              </a:rPr>
              <a:t>IObservable</a:t>
            </a:r>
            <a:r>
              <a:rPr lang="en-US" sz="1700" b="1" dirty="0">
                <a:solidFill>
                  <a:prstClr val="black"/>
                </a:solidFill>
                <a:latin typeface="Consolas"/>
              </a:rPr>
              <a:t>&lt;'T&gt; -&gt; </a:t>
            </a:r>
            <a:r>
              <a:rPr lang="en-US" sz="1700" b="1" u="sng" dirty="0" err="1" smtClean="0">
                <a:solidFill>
                  <a:schemeClr val="accent2"/>
                </a:solidFill>
                <a:latin typeface="Consolas"/>
              </a:rPr>
              <a:t>IDisposable</a:t>
            </a:r>
            <a:endParaRPr lang="en-US" sz="1700" b="1" u="sng" dirty="0">
              <a:solidFill>
                <a:schemeClr val="accent2"/>
              </a:solidFill>
              <a:latin typeface="Consolas"/>
            </a:endParaRPr>
          </a:p>
          <a:p>
            <a:endParaRPr lang="en-US" dirty="0">
              <a:solidFill>
                <a:prstClr val="black"/>
              </a:solidFill>
              <a:latin typeface="Consolas"/>
            </a:endParaRPr>
          </a:p>
        </p:txBody>
      </p:sp>
    </p:spTree>
    <p:extLst>
      <p:ext uri="{BB962C8B-B14F-4D97-AF65-F5344CB8AC3E}">
        <p14:creationId xmlns:p14="http://schemas.microsoft.com/office/powerpoint/2010/main" val="1200977121"/>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a:xfrm>
            <a:off x="457200" y="133350"/>
            <a:ext cx="8534400" cy="1005840"/>
          </a:xfrm>
        </p:spPr>
        <p:txBody>
          <a:bodyPr>
            <a:normAutofit fontScale="90000"/>
          </a:bodyPr>
          <a:lstStyle>
            <a:extLst/>
          </a:lstStyle>
          <a:p>
            <a:r>
              <a:rPr lang="en-US" sz="4400" dirty="0"/>
              <a:t>Accessing F# events from </a:t>
            </a:r>
            <a:r>
              <a:rPr lang="en-US" sz="4400" dirty="0" smtClean="0"/>
              <a:t>.NET languages</a:t>
            </a:r>
            <a:endParaRPr lang="en-US" sz="4400" dirty="0"/>
          </a:p>
        </p:txBody>
      </p:sp>
      <p:sp>
        <p:nvSpPr>
          <p:cNvPr id="6" name="Rectangle 5"/>
          <p:cNvSpPr>
            <a:spLocks noGrp="1"/>
          </p:cNvSpPr>
          <p:nvPr>
            <p:ph sz="quarter" idx="13"/>
          </p:nvPr>
        </p:nvSpPr>
        <p:spPr>
          <a:xfrm>
            <a:off x="381000" y="1428750"/>
            <a:ext cx="8458200" cy="3352799"/>
          </a:xfrm>
        </p:spPr>
        <p:txBody>
          <a:bodyPr>
            <a:normAutofit/>
          </a:bodyPr>
          <a:lstStyle>
            <a:extLst/>
          </a:lstStyle>
          <a:p>
            <a:pPr lvl="1"/>
            <a:r>
              <a:rPr lang="en-US" sz="1900" dirty="0" smtClean="0"/>
              <a:t>Events </a:t>
            </a:r>
            <a:r>
              <a:rPr lang="en-US" sz="1900" dirty="0"/>
              <a:t>in F# are values of type </a:t>
            </a:r>
            <a:endParaRPr lang="en-US" sz="1900" dirty="0" smtClean="0"/>
          </a:p>
          <a:p>
            <a:pPr lvl="2"/>
            <a:r>
              <a:rPr lang="en-US" sz="1900" dirty="0" smtClean="0">
                <a:solidFill>
                  <a:schemeClr val="accent1">
                    <a:lumMod val="50000"/>
                  </a:schemeClr>
                </a:solidFill>
                <a:latin typeface="Consolas" pitchFamily="49" charset="0"/>
                <a:cs typeface="Consolas" pitchFamily="49" charset="0"/>
              </a:rPr>
              <a:t>Event&lt;‘T&gt; </a:t>
            </a:r>
            <a:r>
              <a:rPr lang="en-US" sz="1900" dirty="0" smtClean="0"/>
              <a:t>implementation for the </a:t>
            </a:r>
            <a:r>
              <a:rPr lang="en-US" sz="1900" dirty="0" err="1" smtClean="0">
                <a:solidFill>
                  <a:schemeClr val="accent1">
                    <a:lumMod val="50000"/>
                  </a:schemeClr>
                </a:solidFill>
                <a:latin typeface="Consolas" pitchFamily="49" charset="0"/>
                <a:cs typeface="Consolas" pitchFamily="49" charset="0"/>
              </a:rPr>
              <a:t>IEvent</a:t>
            </a:r>
            <a:r>
              <a:rPr lang="en-US" sz="1900" dirty="0">
                <a:solidFill>
                  <a:schemeClr val="accent1">
                    <a:lumMod val="50000"/>
                  </a:schemeClr>
                </a:solidFill>
                <a:latin typeface="Consolas" pitchFamily="49" charset="0"/>
                <a:cs typeface="Consolas" pitchFamily="49" charset="0"/>
              </a:rPr>
              <a:t>&lt;'T</a:t>
            </a:r>
            <a:r>
              <a:rPr lang="en-US" sz="1900" dirty="0" smtClean="0">
                <a:solidFill>
                  <a:schemeClr val="accent1">
                    <a:lumMod val="50000"/>
                  </a:schemeClr>
                </a:solidFill>
                <a:latin typeface="Consolas" pitchFamily="49" charset="0"/>
                <a:cs typeface="Consolas" pitchFamily="49" charset="0"/>
              </a:rPr>
              <a:t>&gt;</a:t>
            </a:r>
          </a:p>
          <a:p>
            <a:pPr lvl="2"/>
            <a:r>
              <a:rPr lang="en-US" sz="1900" dirty="0">
                <a:solidFill>
                  <a:schemeClr val="accent1">
                    <a:lumMod val="50000"/>
                  </a:schemeClr>
                </a:solidFill>
                <a:latin typeface="Consolas" pitchFamily="49" charset="0"/>
                <a:cs typeface="Consolas" pitchFamily="49" charset="0"/>
              </a:rPr>
              <a:t>Event&lt;</a:t>
            </a:r>
            <a:r>
              <a:rPr lang="en-US" sz="1900" dirty="0" smtClean="0">
                <a:solidFill>
                  <a:schemeClr val="accent1">
                    <a:lumMod val="50000"/>
                  </a:schemeClr>
                </a:solidFill>
                <a:latin typeface="Consolas" pitchFamily="49" charset="0"/>
                <a:cs typeface="Consolas" pitchFamily="49" charset="0"/>
              </a:rPr>
              <a:t>‘Delegate,’</a:t>
            </a:r>
            <a:r>
              <a:rPr lang="en-US" sz="1900" dirty="0" err="1" smtClean="0">
                <a:solidFill>
                  <a:schemeClr val="accent1">
                    <a:lumMod val="50000"/>
                  </a:schemeClr>
                </a:solidFill>
                <a:latin typeface="Consolas" pitchFamily="49" charset="0"/>
                <a:cs typeface="Consolas" pitchFamily="49" charset="0"/>
              </a:rPr>
              <a:t>Args</a:t>
            </a:r>
            <a:r>
              <a:rPr lang="en-US" sz="1900" dirty="0" smtClean="0">
                <a:solidFill>
                  <a:schemeClr val="accent1">
                    <a:lumMod val="50000"/>
                  </a:schemeClr>
                </a:solidFill>
                <a:latin typeface="Consolas" pitchFamily="49" charset="0"/>
                <a:cs typeface="Consolas" pitchFamily="49" charset="0"/>
              </a:rPr>
              <a:t>&gt; </a:t>
            </a:r>
            <a:r>
              <a:rPr lang="en-US" sz="1900" dirty="0"/>
              <a:t>implementation </a:t>
            </a:r>
            <a:r>
              <a:rPr lang="en-US" sz="1900" dirty="0" smtClean="0"/>
              <a:t>for the delegate type following .NET standard </a:t>
            </a:r>
          </a:p>
          <a:p>
            <a:pPr lvl="1"/>
            <a:r>
              <a:rPr lang="en-US" sz="1900" dirty="0" smtClean="0"/>
              <a:t>Create </a:t>
            </a:r>
            <a:r>
              <a:rPr lang="en-US" sz="1900" dirty="0"/>
              <a:t>the events using new Event&lt;</a:t>
            </a:r>
            <a:r>
              <a:rPr lang="en-US" sz="1900" dirty="0" err="1"/>
              <a:t>DelegateType</a:t>
            </a:r>
            <a:r>
              <a:rPr lang="en-US" sz="1900" dirty="0"/>
              <a:t>, </a:t>
            </a:r>
            <a:r>
              <a:rPr lang="en-US" sz="1900" dirty="0" err="1"/>
              <a:t>Args</a:t>
            </a:r>
            <a:r>
              <a:rPr lang="en-US" sz="1900" dirty="0"/>
              <a:t>&gt; instead of new Event&lt;</a:t>
            </a:r>
            <a:r>
              <a:rPr lang="en-US" sz="1900" dirty="0" err="1"/>
              <a:t>Args</a:t>
            </a:r>
            <a:r>
              <a:rPr lang="en-US" sz="1900" dirty="0" smtClean="0"/>
              <a:t>&gt;</a:t>
            </a:r>
            <a:endParaRPr lang="en-US" sz="1900" dirty="0"/>
          </a:p>
          <a:p>
            <a:pPr lvl="1"/>
            <a:r>
              <a:rPr lang="en-US" sz="1900" dirty="0" err="1" smtClean="0"/>
              <a:t>CLIEventAttribute</a:t>
            </a:r>
            <a:r>
              <a:rPr lang="en-US" sz="1900" dirty="0" smtClean="0"/>
              <a:t> instructs </a:t>
            </a:r>
          </a:p>
          <a:p>
            <a:pPr marL="365760" lvl="1" indent="0">
              <a:buNone/>
            </a:pPr>
            <a:r>
              <a:rPr lang="en-US" sz="1900" dirty="0" smtClean="0"/>
              <a:t>    F</a:t>
            </a:r>
            <a:r>
              <a:rPr lang="en-US" sz="1900" dirty="0"/>
              <a:t># to generate .NET </a:t>
            </a:r>
            <a:r>
              <a:rPr lang="en-US" sz="1900" dirty="0" smtClean="0"/>
              <a:t>event       (+= &amp; -=)</a:t>
            </a:r>
            <a:endParaRPr lang="en-US" sz="1900" dirty="0"/>
          </a:p>
          <a:p>
            <a:pPr lvl="1"/>
            <a:endParaRPr lang="en-US" sz="1900" dirty="0"/>
          </a:p>
          <a:p>
            <a:pPr lvl="1"/>
            <a:endParaRPr lang="en-US" sz="1900" dirty="0"/>
          </a:p>
          <a:p>
            <a:pPr marL="457200" lvl="1" indent="-457200"/>
            <a:endParaRPr lang="en-US" sz="1900" dirty="0"/>
          </a:p>
          <a:p>
            <a:pPr marL="457200" lvl="1" indent="-457200"/>
            <a:endParaRPr lang="en-US" sz="1900" dirty="0"/>
          </a:p>
          <a:p>
            <a:pPr marL="0" lvl="1" indent="0">
              <a:buNone/>
            </a:pPr>
            <a:endParaRPr lang="en-US" altLang="x-none" sz="1900" dirty="0"/>
          </a:p>
        </p:txBody>
      </p:sp>
      <p:pic>
        <p:nvPicPr>
          <p:cNvPr id="3" name="Picture 2"/>
          <p:cNvPicPr>
            <a:picLocks noChangeAspect="1"/>
          </p:cNvPicPr>
          <p:nvPr/>
        </p:nvPicPr>
        <p:blipFill>
          <a:blip r:embed="rId3"/>
          <a:stretch>
            <a:fillRect/>
          </a:stretch>
        </p:blipFill>
        <p:spPr>
          <a:xfrm>
            <a:off x="3886200" y="4248150"/>
            <a:ext cx="4660557" cy="633973"/>
          </a:xfrm>
          <a:prstGeom prst="rect">
            <a:avLst/>
          </a:prstGeom>
        </p:spPr>
      </p:pic>
    </p:spTree>
    <p:extLst>
      <p:ext uri="{BB962C8B-B14F-4D97-AF65-F5344CB8AC3E}">
        <p14:creationId xmlns:p14="http://schemas.microsoft.com/office/powerpoint/2010/main" val="2638428098"/>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normAutofit/>
          </a:bodyPr>
          <a:lstStyle>
            <a:extLst/>
          </a:lstStyle>
          <a:p>
            <a:pPr marL="514350" indent="-514350"/>
            <a:r>
              <a:rPr lang="en-US" dirty="0" smtClean="0"/>
              <a:t>	</a:t>
            </a:r>
            <a:endParaRPr lang="en-US" i="1" dirty="0"/>
          </a:p>
        </p:txBody>
      </p:sp>
      <p:pic>
        <p:nvPicPr>
          <p:cNvPr id="4" name="Picture 3"/>
          <p:cNvPicPr>
            <a:picLocks noChangeAspect="1"/>
          </p:cNvPicPr>
          <p:nvPr/>
        </p:nvPicPr>
        <p:blipFill>
          <a:blip r:embed="rId3"/>
          <a:stretch>
            <a:fillRect/>
          </a:stretch>
        </p:blipFill>
        <p:spPr>
          <a:xfrm>
            <a:off x="1828800" y="1351532"/>
            <a:ext cx="5257136" cy="3790950"/>
          </a:xfrm>
          <a:prstGeom prst="rect">
            <a:avLst/>
          </a:prstGeom>
        </p:spPr>
      </p:pic>
      <p:pic>
        <p:nvPicPr>
          <p:cNvPr id="5" name="Picture 4"/>
          <p:cNvPicPr>
            <a:picLocks noChangeAspect="1"/>
          </p:cNvPicPr>
          <p:nvPr/>
        </p:nvPicPr>
        <p:blipFill>
          <a:blip r:embed="rId4"/>
          <a:stretch>
            <a:fillRect/>
          </a:stretch>
        </p:blipFill>
        <p:spPr>
          <a:xfrm>
            <a:off x="-228600" y="1200150"/>
            <a:ext cx="9144000" cy="3803904"/>
          </a:xfrm>
          <a:prstGeom prst="rect">
            <a:avLst/>
          </a:prstGeom>
        </p:spPr>
      </p:pic>
    </p:spTree>
    <p:extLst>
      <p:ext uri="{BB962C8B-B14F-4D97-AF65-F5344CB8AC3E}">
        <p14:creationId xmlns:p14="http://schemas.microsoft.com/office/powerpoint/2010/main" val="2145251193"/>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r>
              <a:rPr lang="en-US" dirty="0" smtClean="0"/>
              <a:t>			</a:t>
            </a:r>
            <a:endParaRPr lang="en-US" dirty="0"/>
          </a:p>
        </p:txBody>
      </p:sp>
      <p:sp>
        <p:nvSpPr>
          <p:cNvPr id="6" name="Rectangle 5"/>
          <p:cNvSpPr>
            <a:spLocks noGrp="1"/>
          </p:cNvSpPr>
          <p:nvPr>
            <p:ph sz="quarter" idx="13"/>
          </p:nvPr>
        </p:nvSpPr>
        <p:spPr>
          <a:xfrm>
            <a:off x="609600" y="1428750"/>
            <a:ext cx="8153400" cy="3352799"/>
          </a:xfrm>
        </p:spPr>
        <p:txBody>
          <a:bodyPr>
            <a:normAutofit/>
          </a:bodyPr>
          <a:lstStyle>
            <a:extLst/>
          </a:lstStyle>
          <a:p>
            <a:pPr marL="0" lvl="1" indent="0">
              <a:buNone/>
            </a:pPr>
            <a:endParaRPr lang="en-US" altLang="x-none" sz="7200" i="1" dirty="0" smtClean="0">
              <a:latin typeface="Gill Sans Ultra Bold"/>
              <a:cs typeface="Gill Sans Ultra Bold"/>
            </a:endParaRPr>
          </a:p>
          <a:p>
            <a:pPr marL="0" lvl="1" indent="0">
              <a:buNone/>
            </a:pPr>
            <a:r>
              <a:rPr lang="en-US" altLang="x-none" sz="7200" i="1" dirty="0" smtClean="0">
                <a:latin typeface="Gill Sans Ultra Bold"/>
                <a:cs typeface="Gill Sans Ultra Bold"/>
              </a:rPr>
              <a:t>	ASYNC</a:t>
            </a:r>
            <a:endParaRPr lang="en-US" altLang="x-none" sz="7200" i="1" dirty="0">
              <a:latin typeface="Gill Sans Ultra Bold"/>
              <a:cs typeface="Gill Sans Ultra Bold"/>
            </a:endParaRPr>
          </a:p>
          <a:p>
            <a:pPr marL="274320" lvl="1"/>
            <a:endParaRPr lang="en-US" altLang="x-none" sz="4400" i="1" dirty="0">
              <a:latin typeface="Wide Latin"/>
              <a:cs typeface="Wide Latin"/>
            </a:endParaRPr>
          </a:p>
          <a:p>
            <a:pPr marL="0" indent="0">
              <a:buNone/>
            </a:pPr>
            <a:endParaRPr lang="en-US" sz="1800" dirty="0"/>
          </a:p>
        </p:txBody>
      </p:sp>
    </p:spTree>
    <p:extLst>
      <p:ext uri="{BB962C8B-B14F-4D97-AF65-F5344CB8AC3E}">
        <p14:creationId xmlns:p14="http://schemas.microsoft.com/office/powerpoint/2010/main" val="2829856515"/>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a:xfrm>
            <a:off x="609600" y="133350"/>
            <a:ext cx="8153400" cy="1005840"/>
          </a:xfrm>
        </p:spPr>
        <p:txBody>
          <a:bodyPr/>
          <a:lstStyle>
            <a:extLst/>
          </a:lstStyle>
          <a:p>
            <a:pPr marL="514350" indent="-514350"/>
            <a:r>
              <a:rPr lang="en-US" dirty="0" smtClean="0"/>
              <a:t>Asynchronous Workflows</a:t>
            </a:r>
            <a:endParaRPr lang="en-US" dirty="0"/>
          </a:p>
        </p:txBody>
      </p:sp>
      <p:sp>
        <p:nvSpPr>
          <p:cNvPr id="6" name="Rectangle 5"/>
          <p:cNvSpPr>
            <a:spLocks noGrp="1"/>
          </p:cNvSpPr>
          <p:nvPr>
            <p:ph sz="quarter" idx="13"/>
          </p:nvPr>
        </p:nvSpPr>
        <p:spPr>
          <a:xfrm>
            <a:off x="609600" y="1428750"/>
            <a:ext cx="8153400" cy="3352799"/>
          </a:xfrm>
        </p:spPr>
        <p:txBody>
          <a:bodyPr>
            <a:normAutofit/>
          </a:bodyPr>
          <a:lstStyle>
            <a:extLst/>
          </a:lstStyle>
          <a:p>
            <a:pPr lvl="1"/>
            <a:r>
              <a:rPr lang="en-US" sz="2400" dirty="0">
                <a:solidFill>
                  <a:srgbClr val="000000"/>
                </a:solidFill>
              </a:rPr>
              <a:t>Software is often I/O-</a:t>
            </a:r>
            <a:r>
              <a:rPr lang="en-US" sz="2400" dirty="0" smtClean="0">
                <a:solidFill>
                  <a:srgbClr val="000000"/>
                </a:solidFill>
              </a:rPr>
              <a:t>bound, </a:t>
            </a:r>
            <a:r>
              <a:rPr lang="en-US" sz="2400" dirty="0">
                <a:solidFill>
                  <a:srgbClr val="000000"/>
                </a:solidFill>
              </a:rPr>
              <a:t>it provides notable performance </a:t>
            </a:r>
            <a:r>
              <a:rPr lang="en-US" sz="2400" dirty="0" smtClean="0">
                <a:solidFill>
                  <a:srgbClr val="000000"/>
                </a:solidFill>
              </a:rPr>
              <a:t>benefits</a:t>
            </a:r>
            <a:endParaRPr lang="en-US" sz="2400" dirty="0">
              <a:solidFill>
                <a:srgbClr val="000000"/>
              </a:solidFill>
            </a:endParaRPr>
          </a:p>
          <a:p>
            <a:pPr lvl="2"/>
            <a:r>
              <a:rPr lang="en-US" dirty="0">
                <a:solidFill>
                  <a:srgbClr val="000000"/>
                </a:solidFill>
              </a:rPr>
              <a:t>Connecting to the </a:t>
            </a:r>
            <a:r>
              <a:rPr lang="en-US" dirty="0" smtClean="0">
                <a:solidFill>
                  <a:srgbClr val="000000"/>
                </a:solidFill>
              </a:rPr>
              <a:t>Database</a:t>
            </a:r>
          </a:p>
          <a:p>
            <a:pPr lvl="2"/>
            <a:r>
              <a:rPr lang="en-US" dirty="0" smtClean="0">
                <a:solidFill>
                  <a:srgbClr val="000000"/>
                </a:solidFill>
              </a:rPr>
              <a:t> </a:t>
            </a:r>
            <a:r>
              <a:rPr lang="en-US" dirty="0">
                <a:solidFill>
                  <a:srgbClr val="000000"/>
                </a:solidFill>
              </a:rPr>
              <a:t>Leveraging web services</a:t>
            </a:r>
          </a:p>
          <a:p>
            <a:pPr lvl="2"/>
            <a:r>
              <a:rPr lang="en-US" dirty="0">
                <a:solidFill>
                  <a:srgbClr val="000000"/>
                </a:solidFill>
              </a:rPr>
              <a:t> Working with data on disk</a:t>
            </a:r>
          </a:p>
          <a:p>
            <a:pPr lvl="1"/>
            <a:r>
              <a:rPr lang="en-US" sz="2400" dirty="0" smtClean="0">
                <a:solidFill>
                  <a:srgbClr val="000000"/>
                </a:solidFill>
              </a:rPr>
              <a:t>Network </a:t>
            </a:r>
            <a:r>
              <a:rPr lang="en-US" sz="2400" dirty="0">
                <a:solidFill>
                  <a:srgbClr val="000000"/>
                </a:solidFill>
              </a:rPr>
              <a:t>and disk speeds increasing slower</a:t>
            </a:r>
          </a:p>
          <a:p>
            <a:pPr lvl="1"/>
            <a:r>
              <a:rPr lang="en-US" sz="2200" dirty="0" smtClean="0">
                <a:solidFill>
                  <a:srgbClr val="000000"/>
                </a:solidFill>
              </a:rPr>
              <a:t>Not Easy to predict when the operation will complete (no-deterministic)</a:t>
            </a:r>
          </a:p>
        </p:txBody>
      </p:sp>
    </p:spTree>
    <p:extLst>
      <p:ext uri="{BB962C8B-B14F-4D97-AF65-F5344CB8AC3E}">
        <p14:creationId xmlns:p14="http://schemas.microsoft.com/office/powerpoint/2010/main" val="2825895128"/>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normAutofit/>
          </a:bodyPr>
          <a:lstStyle>
            <a:extLst/>
          </a:lstStyle>
          <a:p>
            <a:pPr marL="514350" indent="-514350"/>
            <a:r>
              <a:rPr lang="en-US" dirty="0" smtClean="0"/>
              <a:t>Classic Asynchronous programming</a:t>
            </a:r>
            <a:endParaRPr lang="en-US" dirty="0"/>
          </a:p>
        </p:txBody>
      </p:sp>
      <p:sp>
        <p:nvSpPr>
          <p:cNvPr id="6" name="Rectangle 5"/>
          <p:cNvSpPr>
            <a:spLocks noGrp="1"/>
          </p:cNvSpPr>
          <p:nvPr>
            <p:ph sz="quarter" idx="13"/>
          </p:nvPr>
        </p:nvSpPr>
        <p:spPr>
          <a:xfrm>
            <a:off x="609600" y="1428750"/>
            <a:ext cx="8153400" cy="3352799"/>
          </a:xfrm>
        </p:spPr>
        <p:txBody>
          <a:bodyPr>
            <a:normAutofit fontScale="92500" lnSpcReduction="10000"/>
          </a:bodyPr>
          <a:lstStyle>
            <a:extLst/>
          </a:lstStyle>
          <a:p>
            <a:pPr lvl="1">
              <a:buFont typeface="Courier New" pitchFamily="49" charset="0"/>
              <a:buChar char="o"/>
            </a:pPr>
            <a:r>
              <a:rPr lang="en-US" sz="2400" dirty="0" smtClean="0">
                <a:solidFill>
                  <a:srgbClr val="000000"/>
                </a:solidFill>
              </a:rPr>
              <a:t>We’re used to writing code linearly</a:t>
            </a:r>
          </a:p>
          <a:p>
            <a:pPr lvl="1">
              <a:buFont typeface="Courier New" pitchFamily="49" charset="0"/>
              <a:buChar char="o"/>
            </a:pPr>
            <a:endParaRPr lang="en-US" sz="2400" dirty="0">
              <a:solidFill>
                <a:srgbClr val="000000"/>
              </a:solidFill>
            </a:endParaRPr>
          </a:p>
          <a:p>
            <a:pPr lvl="1">
              <a:buFont typeface="Courier New" pitchFamily="49" charset="0"/>
              <a:buChar char="o"/>
            </a:pPr>
            <a:endParaRPr lang="en-US" sz="2400" dirty="0" smtClean="0">
              <a:solidFill>
                <a:srgbClr val="000000"/>
              </a:solidFill>
            </a:endParaRPr>
          </a:p>
          <a:p>
            <a:pPr lvl="1">
              <a:buFont typeface="Courier New" pitchFamily="49" charset="0"/>
              <a:buChar char="o"/>
            </a:pPr>
            <a:endParaRPr lang="en-US" sz="2400" dirty="0">
              <a:solidFill>
                <a:srgbClr val="000000"/>
              </a:solidFill>
            </a:endParaRPr>
          </a:p>
          <a:p>
            <a:pPr lvl="1">
              <a:buFont typeface="Courier New" pitchFamily="49" charset="0"/>
              <a:buChar char="o"/>
            </a:pPr>
            <a:endParaRPr lang="en-US" sz="2400" dirty="0" smtClean="0">
              <a:solidFill>
                <a:srgbClr val="000000"/>
              </a:solidFill>
            </a:endParaRPr>
          </a:p>
          <a:p>
            <a:pPr lvl="1">
              <a:buFont typeface="Courier New" pitchFamily="49" charset="0"/>
              <a:buChar char="o"/>
            </a:pPr>
            <a:r>
              <a:rPr lang="en-US" sz="2400" dirty="0" smtClean="0">
                <a:solidFill>
                  <a:srgbClr val="000000"/>
                </a:solidFill>
              </a:rPr>
              <a:t> </a:t>
            </a:r>
            <a:r>
              <a:rPr lang="en-US" sz="2300" dirty="0" smtClean="0"/>
              <a:t>Asynchronous programming </a:t>
            </a:r>
            <a:r>
              <a:rPr lang="en-US" sz="2300" dirty="0" smtClean="0">
                <a:solidFill>
                  <a:srgbClr val="000000"/>
                </a:solidFill>
              </a:rPr>
              <a:t>requires decoupling Begin from End</a:t>
            </a:r>
          </a:p>
          <a:p>
            <a:pPr lvl="1">
              <a:buFont typeface="Courier New" pitchFamily="49" charset="0"/>
              <a:buChar char="o"/>
            </a:pPr>
            <a:r>
              <a:rPr lang="en-US" sz="2300" dirty="0" smtClean="0">
                <a:solidFill>
                  <a:srgbClr val="000000"/>
                </a:solidFill>
              </a:rPr>
              <a:t> Very difficult to:</a:t>
            </a:r>
          </a:p>
          <a:p>
            <a:pPr lvl="2">
              <a:buFont typeface="Courier New" pitchFamily="49" charset="0"/>
              <a:buChar char="o"/>
            </a:pPr>
            <a:r>
              <a:rPr lang="en-US" dirty="0" smtClean="0">
                <a:solidFill>
                  <a:srgbClr val="000000"/>
                </a:solidFill>
              </a:rPr>
              <a:t> Combine multiple asynchronous operations</a:t>
            </a:r>
          </a:p>
          <a:p>
            <a:pPr lvl="2">
              <a:buFont typeface="Courier New" pitchFamily="49" charset="0"/>
              <a:buChar char="o"/>
            </a:pPr>
            <a:r>
              <a:rPr lang="en-US" dirty="0" smtClean="0">
                <a:solidFill>
                  <a:srgbClr val="000000"/>
                </a:solidFill>
              </a:rPr>
              <a:t> Deal with exceptions, cancellation and transaction</a:t>
            </a:r>
            <a:endParaRPr lang="en-US" dirty="0">
              <a:solidFill>
                <a:srgbClr val="000000"/>
              </a:solidFill>
            </a:endParaRPr>
          </a:p>
        </p:txBody>
      </p:sp>
      <p:pic>
        <p:nvPicPr>
          <p:cNvPr id="5" name="Picture 4"/>
          <p:cNvPicPr>
            <a:picLocks noChangeAspect="1"/>
          </p:cNvPicPr>
          <p:nvPr/>
        </p:nvPicPr>
        <p:blipFill>
          <a:blip r:embed="rId3"/>
          <a:stretch>
            <a:fillRect/>
          </a:stretch>
        </p:blipFill>
        <p:spPr>
          <a:xfrm>
            <a:off x="1524000" y="1885950"/>
            <a:ext cx="5867400" cy="1427372"/>
          </a:xfrm>
          <a:prstGeom prst="rect">
            <a:avLst/>
          </a:prstGeom>
        </p:spPr>
      </p:pic>
    </p:spTree>
    <p:extLst>
      <p:ext uri="{BB962C8B-B14F-4D97-AF65-F5344CB8AC3E}">
        <p14:creationId xmlns:p14="http://schemas.microsoft.com/office/powerpoint/2010/main" val="282985651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normAutofit/>
          </a:bodyPr>
          <a:lstStyle>
            <a:extLst/>
          </a:lstStyle>
          <a:p>
            <a:pPr marL="514350" indent="-514350"/>
            <a:r>
              <a:rPr lang="en-US" sz="4400" dirty="0"/>
              <a:t>Synchronous </a:t>
            </a:r>
            <a:r>
              <a:rPr lang="en-US" sz="4400" dirty="0" smtClean="0"/>
              <a:t>Programming</a:t>
            </a:r>
            <a:endParaRPr lang="en-US" dirty="0"/>
          </a:p>
        </p:txBody>
      </p:sp>
      <p:sp>
        <p:nvSpPr>
          <p:cNvPr id="6" name="Rectangle 5"/>
          <p:cNvSpPr>
            <a:spLocks noGrp="1"/>
          </p:cNvSpPr>
          <p:nvPr>
            <p:ph sz="quarter" idx="13"/>
          </p:nvPr>
        </p:nvSpPr>
        <p:spPr>
          <a:xfrm>
            <a:off x="609600" y="1428750"/>
            <a:ext cx="8153400" cy="3352799"/>
          </a:xfrm>
        </p:spPr>
        <p:txBody>
          <a:bodyPr>
            <a:normAutofit/>
          </a:bodyPr>
          <a:lstStyle>
            <a:extLst/>
          </a:lstStyle>
          <a:p>
            <a:r>
              <a:rPr lang="en-US" sz="2200" dirty="0"/>
              <a:t>Synchronous I/O or user-interface code </a:t>
            </a:r>
          </a:p>
          <a:p>
            <a:endParaRPr lang="en-US" sz="2200" dirty="0" smtClean="0"/>
          </a:p>
          <a:p>
            <a:endParaRPr lang="en-US" sz="2200" dirty="0"/>
          </a:p>
          <a:p>
            <a:endParaRPr lang="en-US" sz="2200" dirty="0"/>
          </a:p>
          <a:p>
            <a:r>
              <a:rPr lang="en-US" sz="2200" dirty="0"/>
              <a:t>Blocks thread while waiting</a:t>
            </a:r>
          </a:p>
          <a:p>
            <a:pPr lvl="1"/>
            <a:r>
              <a:rPr lang="en-US" sz="2200" dirty="0"/>
              <a:t>Does not scale </a:t>
            </a:r>
          </a:p>
          <a:p>
            <a:pPr lvl="1"/>
            <a:r>
              <a:rPr lang="en-US" sz="2200" dirty="0"/>
              <a:t>Blocking user interface – when run on GUI thread</a:t>
            </a:r>
          </a:p>
          <a:p>
            <a:pPr lvl="1"/>
            <a:r>
              <a:rPr lang="en-US" sz="2200" dirty="0"/>
              <a:t>Simple to write – loops, exception handling </a:t>
            </a:r>
            <a:r>
              <a:rPr lang="en-US" sz="2200" dirty="0" err="1"/>
              <a:t>etc</a:t>
            </a:r>
            <a:endParaRPr lang="en-US" sz="2200" dirty="0">
              <a:solidFill>
                <a:srgbClr val="000000"/>
              </a:solidFill>
            </a:endParaRPr>
          </a:p>
        </p:txBody>
      </p:sp>
      <p:sp>
        <p:nvSpPr>
          <p:cNvPr id="3" name="TextBox 2"/>
          <p:cNvSpPr txBox="1"/>
          <p:nvPr/>
        </p:nvSpPr>
        <p:spPr>
          <a:xfrm>
            <a:off x="2941711" y="857476"/>
            <a:ext cx="184666" cy="369332"/>
          </a:xfrm>
          <a:prstGeom prst="rect">
            <a:avLst/>
          </a:prstGeom>
          <a:noFill/>
        </p:spPr>
        <p:txBody>
          <a:bodyPr wrap="none" rtlCol="0">
            <a:spAutoFit/>
          </a:bodyPr>
          <a:lstStyle/>
          <a:p>
            <a:endParaRPr lang="en-US" dirty="0"/>
          </a:p>
        </p:txBody>
      </p:sp>
      <p:sp>
        <p:nvSpPr>
          <p:cNvPr id="5" name="TextBox 4"/>
          <p:cNvSpPr txBox="1"/>
          <p:nvPr/>
        </p:nvSpPr>
        <p:spPr>
          <a:xfrm>
            <a:off x="1524000" y="1962150"/>
            <a:ext cx="6205632" cy="1141439"/>
          </a:xfrm>
          <a:prstGeom prst="rect">
            <a:avLst/>
          </a:prstGeom>
          <a:noFill/>
          <a:ln w="63500">
            <a:noFill/>
          </a:ln>
        </p:spPr>
        <p:txBody>
          <a:bodyPr wrap="square" lIns="144000" tIns="108000" rIns="144000" bIns="108000" rtlCol="0">
            <a:spAutoFit/>
          </a:bodyPr>
          <a:lstStyle/>
          <a:p>
            <a:r>
              <a:rPr lang="cs-CZ" sz="2000" dirty="0">
                <a:solidFill>
                  <a:srgbClr val="0000FF"/>
                </a:solidFill>
                <a:latin typeface="Consolas"/>
              </a:rPr>
              <a:t>let</a:t>
            </a:r>
            <a:r>
              <a:rPr lang="cs-CZ" sz="2000" dirty="0">
                <a:solidFill>
                  <a:prstClr val="black"/>
                </a:solidFill>
                <a:latin typeface="Consolas"/>
              </a:rPr>
              <a:t> </a:t>
            </a:r>
            <a:r>
              <a:rPr lang="cs-CZ" sz="2000" dirty="0">
                <a:solidFill>
                  <a:srgbClr val="020002"/>
                </a:solidFill>
                <a:latin typeface="Consolas"/>
              </a:rPr>
              <a:t>wc</a:t>
            </a:r>
            <a:r>
              <a:rPr lang="cs-CZ" sz="2000" dirty="0">
                <a:solidFill>
                  <a:prstClr val="black"/>
                </a:solidFill>
                <a:latin typeface="Consolas"/>
              </a:rPr>
              <a:t> </a:t>
            </a:r>
            <a:r>
              <a:rPr lang="cs-CZ" sz="2000" dirty="0">
                <a:solidFill>
                  <a:srgbClr val="800080"/>
                </a:solidFill>
                <a:latin typeface="Consolas"/>
              </a:rPr>
              <a:t>=</a:t>
            </a:r>
            <a:r>
              <a:rPr lang="cs-CZ" sz="2000" dirty="0">
                <a:solidFill>
                  <a:prstClr val="black"/>
                </a:solidFill>
                <a:latin typeface="Consolas"/>
              </a:rPr>
              <a:t> </a:t>
            </a:r>
            <a:r>
              <a:rPr lang="cs-CZ" sz="2000" dirty="0">
                <a:solidFill>
                  <a:srgbClr val="0000FF"/>
                </a:solidFill>
                <a:latin typeface="Consolas"/>
              </a:rPr>
              <a:t>new</a:t>
            </a:r>
            <a:r>
              <a:rPr lang="cs-CZ" sz="2000" dirty="0">
                <a:solidFill>
                  <a:prstClr val="black"/>
                </a:solidFill>
                <a:latin typeface="Consolas"/>
              </a:rPr>
              <a:t> </a:t>
            </a:r>
            <a:r>
              <a:rPr lang="cs-CZ" sz="2000" dirty="0">
                <a:solidFill>
                  <a:srgbClr val="020002"/>
                </a:solidFill>
                <a:latin typeface="Consolas"/>
              </a:rPr>
              <a:t>WebClient</a:t>
            </a:r>
            <a:r>
              <a:rPr lang="cs-CZ" sz="2000" dirty="0">
                <a:solidFill>
                  <a:prstClr val="black"/>
                </a:solidFill>
                <a:latin typeface="Consolas"/>
              </a:rPr>
              <a:t>()</a:t>
            </a:r>
          </a:p>
          <a:p>
            <a:r>
              <a:rPr lang="cs-CZ" sz="2000" dirty="0">
                <a:solidFill>
                  <a:srgbClr val="0000FF"/>
                </a:solidFill>
                <a:latin typeface="Consolas"/>
              </a:rPr>
              <a:t>let</a:t>
            </a:r>
            <a:r>
              <a:rPr lang="cs-CZ" sz="2000" dirty="0">
                <a:solidFill>
                  <a:prstClr val="black"/>
                </a:solidFill>
                <a:latin typeface="Consolas"/>
              </a:rPr>
              <a:t> </a:t>
            </a:r>
            <a:r>
              <a:rPr lang="cs-CZ" sz="2000" dirty="0">
                <a:solidFill>
                  <a:srgbClr val="020002"/>
                </a:solidFill>
                <a:latin typeface="Consolas"/>
              </a:rPr>
              <a:t>data</a:t>
            </a:r>
            <a:r>
              <a:rPr lang="cs-CZ" sz="2000" dirty="0">
                <a:solidFill>
                  <a:prstClr val="black"/>
                </a:solidFill>
                <a:latin typeface="Consolas"/>
              </a:rPr>
              <a:t> </a:t>
            </a:r>
            <a:r>
              <a:rPr lang="cs-CZ" sz="2000" dirty="0">
                <a:solidFill>
                  <a:srgbClr val="800080"/>
                </a:solidFill>
                <a:latin typeface="Consolas"/>
              </a:rPr>
              <a:t>=</a:t>
            </a:r>
            <a:r>
              <a:rPr lang="cs-CZ" sz="2000" dirty="0">
                <a:solidFill>
                  <a:prstClr val="black"/>
                </a:solidFill>
                <a:latin typeface="Consolas"/>
              </a:rPr>
              <a:t> </a:t>
            </a:r>
            <a:r>
              <a:rPr lang="cs-CZ" sz="2000" dirty="0">
                <a:solidFill>
                  <a:srgbClr val="020002"/>
                </a:solidFill>
                <a:latin typeface="Consolas"/>
              </a:rPr>
              <a:t>wc</a:t>
            </a:r>
            <a:r>
              <a:rPr lang="cs-CZ" sz="2000" dirty="0">
                <a:solidFill>
                  <a:srgbClr val="800080"/>
                </a:solidFill>
                <a:latin typeface="Consolas"/>
              </a:rPr>
              <a:t>.</a:t>
            </a:r>
            <a:r>
              <a:rPr lang="cs-CZ" sz="2000" dirty="0">
                <a:solidFill>
                  <a:srgbClr val="020002"/>
                </a:solidFill>
                <a:latin typeface="Consolas"/>
              </a:rPr>
              <a:t>DownloadData</a:t>
            </a:r>
            <a:r>
              <a:rPr lang="cs-CZ" sz="2000" dirty="0">
                <a:solidFill>
                  <a:prstClr val="black"/>
                </a:solidFill>
                <a:latin typeface="Consolas"/>
              </a:rPr>
              <a:t>(</a:t>
            </a:r>
            <a:r>
              <a:rPr lang="cs-CZ" sz="2000" dirty="0">
                <a:solidFill>
                  <a:srgbClr val="020002"/>
                </a:solidFill>
                <a:latin typeface="Consolas"/>
              </a:rPr>
              <a:t>url</a:t>
            </a:r>
            <a:r>
              <a:rPr lang="cs-CZ" sz="2000" dirty="0">
                <a:solidFill>
                  <a:prstClr val="black"/>
                </a:solidFill>
                <a:latin typeface="Consolas"/>
              </a:rPr>
              <a:t>)</a:t>
            </a:r>
          </a:p>
          <a:p>
            <a:r>
              <a:rPr lang="cs-CZ" sz="2000" dirty="0">
                <a:solidFill>
                  <a:srgbClr val="020002"/>
                </a:solidFill>
                <a:latin typeface="Consolas"/>
              </a:rPr>
              <a:t>outputStream</a:t>
            </a:r>
            <a:r>
              <a:rPr lang="cs-CZ" sz="2000" dirty="0">
                <a:solidFill>
                  <a:srgbClr val="800080"/>
                </a:solidFill>
                <a:latin typeface="Consolas"/>
              </a:rPr>
              <a:t>.</a:t>
            </a:r>
            <a:r>
              <a:rPr lang="cs-CZ" sz="2000" dirty="0">
                <a:solidFill>
                  <a:srgbClr val="020002"/>
                </a:solidFill>
                <a:latin typeface="Consolas"/>
              </a:rPr>
              <a:t>Write</a:t>
            </a:r>
            <a:r>
              <a:rPr lang="cs-CZ" sz="2000" dirty="0">
                <a:solidFill>
                  <a:prstClr val="black"/>
                </a:solidFill>
                <a:latin typeface="Consolas"/>
              </a:rPr>
              <a:t>(</a:t>
            </a:r>
            <a:r>
              <a:rPr lang="cs-CZ" sz="2000" dirty="0">
                <a:solidFill>
                  <a:srgbClr val="020002"/>
                </a:solidFill>
                <a:latin typeface="Consolas"/>
              </a:rPr>
              <a:t>data</a:t>
            </a:r>
            <a:r>
              <a:rPr lang="cs-CZ" sz="2000" dirty="0">
                <a:solidFill>
                  <a:prstClr val="black"/>
                </a:solidFill>
                <a:latin typeface="Consolas"/>
              </a:rPr>
              <a:t>, </a:t>
            </a:r>
            <a:r>
              <a:rPr lang="cs-CZ" sz="2000" dirty="0">
                <a:solidFill>
                  <a:srgbClr val="008000"/>
                </a:solidFill>
                <a:latin typeface="Consolas"/>
              </a:rPr>
              <a:t>0</a:t>
            </a:r>
            <a:r>
              <a:rPr lang="cs-CZ" sz="2000" dirty="0">
                <a:solidFill>
                  <a:prstClr val="black"/>
                </a:solidFill>
                <a:latin typeface="Consolas"/>
              </a:rPr>
              <a:t>, </a:t>
            </a:r>
            <a:r>
              <a:rPr lang="cs-CZ" sz="2000" dirty="0">
                <a:solidFill>
                  <a:srgbClr val="020002"/>
                </a:solidFill>
                <a:latin typeface="Consolas"/>
              </a:rPr>
              <a:t>data</a:t>
            </a:r>
            <a:r>
              <a:rPr lang="cs-CZ" sz="2000" dirty="0">
                <a:solidFill>
                  <a:srgbClr val="800080"/>
                </a:solidFill>
                <a:latin typeface="Consolas"/>
              </a:rPr>
              <a:t>.</a:t>
            </a:r>
            <a:r>
              <a:rPr lang="cs-CZ" sz="2000" dirty="0">
                <a:solidFill>
                  <a:srgbClr val="020002"/>
                </a:solidFill>
                <a:latin typeface="Consolas"/>
              </a:rPr>
              <a:t>Length</a:t>
            </a:r>
            <a:r>
              <a:rPr lang="cs-CZ" sz="2000" dirty="0">
                <a:solidFill>
                  <a:prstClr val="black"/>
                </a:solidFill>
                <a:latin typeface="Consolas"/>
              </a:rPr>
              <a:t>)</a:t>
            </a:r>
          </a:p>
        </p:txBody>
      </p:sp>
    </p:spTree>
    <p:extLst>
      <p:ext uri="{BB962C8B-B14F-4D97-AF65-F5344CB8AC3E}">
        <p14:creationId xmlns:p14="http://schemas.microsoft.com/office/powerpoint/2010/main" val="2829856515"/>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r>
              <a:rPr lang="en-US" dirty="0" smtClean="0"/>
              <a:t>Classic Asynchronous Programming</a:t>
            </a:r>
            <a:endParaRPr lang="en-US" dirty="0"/>
          </a:p>
        </p:txBody>
      </p:sp>
      <p:sp>
        <p:nvSpPr>
          <p:cNvPr id="3" name="TextBox 2"/>
          <p:cNvSpPr txBox="1"/>
          <p:nvPr/>
        </p:nvSpPr>
        <p:spPr>
          <a:xfrm>
            <a:off x="2941711" y="857476"/>
            <a:ext cx="184666" cy="369332"/>
          </a:xfrm>
          <a:prstGeom prst="rect">
            <a:avLst/>
          </a:prstGeom>
          <a:noFill/>
        </p:spPr>
        <p:txBody>
          <a:bodyPr wrap="none" rtlCol="0">
            <a:spAutoFit/>
          </a:bodyPr>
          <a:lstStyle/>
          <a:p>
            <a:endParaRPr lang="en-US" dirty="0"/>
          </a:p>
        </p:txBody>
      </p:sp>
      <p:sp>
        <p:nvSpPr>
          <p:cNvPr id="7" name="Content Placeholder 2"/>
          <p:cNvSpPr>
            <a:spLocks noGrp="1"/>
          </p:cNvSpPr>
          <p:nvPr>
            <p:ph idx="4294967295"/>
          </p:nvPr>
        </p:nvSpPr>
        <p:spPr>
          <a:xfrm>
            <a:off x="1033028" y="2736636"/>
            <a:ext cx="6858000" cy="2254464"/>
          </a:xfrm>
          <a:prstGeom prst="rect">
            <a:avLst/>
          </a:prstGeom>
        </p:spPr>
        <p:txBody>
          <a:bodyPr>
            <a:noAutofit/>
          </a:bodyPr>
          <a:lstStyle/>
          <a:p>
            <a:r>
              <a:rPr lang="en-US" sz="2000" dirty="0" smtClean="0"/>
              <a:t>Writing </a:t>
            </a:r>
            <a:r>
              <a:rPr lang="en-US" sz="2000" dirty="0"/>
              <a:t>the code that performs asynchronous operations </a:t>
            </a:r>
            <a:r>
              <a:rPr lang="en-US" sz="2000" dirty="0" smtClean="0"/>
              <a:t>is difficult </a:t>
            </a:r>
            <a:r>
              <a:rPr lang="en-US" sz="2000" dirty="0"/>
              <a:t>to implement using the current </a:t>
            </a:r>
            <a:r>
              <a:rPr lang="en-US" sz="2000" dirty="0" smtClean="0"/>
              <a:t>techniques</a:t>
            </a:r>
            <a:endParaRPr lang="en-US" sz="2000" dirty="0"/>
          </a:p>
          <a:p>
            <a:r>
              <a:rPr lang="en-US" sz="2000" dirty="0" smtClean="0"/>
              <a:t>Two different programming models</a:t>
            </a:r>
          </a:p>
          <a:p>
            <a:pPr lvl="1"/>
            <a:r>
              <a:rPr lang="en-US" sz="2000" b="1" dirty="0" err="1" smtClean="0">
                <a:latin typeface="Consolas" pitchFamily="49" charset="0"/>
                <a:cs typeface="Consolas" pitchFamily="49" charset="0"/>
              </a:rPr>
              <a:t>BeginFoo</a:t>
            </a:r>
            <a:r>
              <a:rPr lang="en-US" sz="2000" dirty="0"/>
              <a:t> </a:t>
            </a:r>
            <a:r>
              <a:rPr lang="en-US" sz="2000" dirty="0" smtClean="0"/>
              <a:t>&amp; </a:t>
            </a:r>
            <a:r>
              <a:rPr lang="en-US" sz="2000" b="1" dirty="0" err="1" smtClean="0">
                <a:latin typeface="Consolas" pitchFamily="49" charset="0"/>
                <a:cs typeface="Consolas" pitchFamily="49" charset="0"/>
              </a:rPr>
              <a:t>EndFoo</a:t>
            </a:r>
            <a:r>
              <a:rPr lang="en-US" sz="2000" dirty="0" smtClean="0"/>
              <a:t> methods</a:t>
            </a:r>
          </a:p>
          <a:p>
            <a:pPr lvl="1"/>
            <a:r>
              <a:rPr lang="en-US" sz="2000" b="1" dirty="0" err="1" smtClean="0">
                <a:latin typeface="Consolas" pitchFamily="49" charset="0"/>
                <a:cs typeface="Consolas" pitchFamily="49" charset="0"/>
              </a:rPr>
              <a:t>FooCompleted</a:t>
            </a:r>
            <a:r>
              <a:rPr lang="en-US" sz="2000" dirty="0" smtClean="0"/>
              <a:t> &amp; </a:t>
            </a:r>
            <a:r>
              <a:rPr lang="en-US" sz="2000" b="1" dirty="0" err="1" smtClean="0">
                <a:latin typeface="Consolas" pitchFamily="49" charset="0"/>
                <a:cs typeface="Consolas" pitchFamily="49" charset="0"/>
              </a:rPr>
              <a:t>FooAsync</a:t>
            </a:r>
            <a:r>
              <a:rPr lang="en-US" sz="2000" dirty="0" smtClean="0"/>
              <a:t> using events</a:t>
            </a:r>
          </a:p>
          <a:p>
            <a:r>
              <a:rPr lang="en-US" sz="2000" b="1" dirty="0" smtClean="0"/>
              <a:t>Operation completes in different scope </a:t>
            </a:r>
            <a:endParaRPr lang="cs-CZ" sz="2000" b="1" dirty="0"/>
          </a:p>
        </p:txBody>
      </p:sp>
      <p:sp>
        <p:nvSpPr>
          <p:cNvPr id="8" name="TextBox 7"/>
          <p:cNvSpPr txBox="1"/>
          <p:nvPr/>
        </p:nvSpPr>
        <p:spPr>
          <a:xfrm>
            <a:off x="609600" y="1276350"/>
            <a:ext cx="7704856" cy="1410744"/>
          </a:xfrm>
          <a:prstGeom prst="rect">
            <a:avLst/>
          </a:prstGeom>
          <a:noFill/>
          <a:ln w="63500">
            <a:noFill/>
          </a:ln>
        </p:spPr>
        <p:txBody>
          <a:bodyPr wrap="square" lIns="144000" tIns="108000" rIns="144000" bIns="108000" rtlCol="0">
            <a:spAutoFit/>
          </a:bodyPr>
          <a:lstStyle/>
          <a:p>
            <a:r>
              <a:rPr lang="cs-CZ" sz="1550" dirty="0">
                <a:solidFill>
                  <a:srgbClr val="0000FF"/>
                </a:solidFill>
                <a:latin typeface="Consolas"/>
              </a:rPr>
              <a:t>let</a:t>
            </a:r>
            <a:r>
              <a:rPr lang="cs-CZ" sz="1550" dirty="0">
                <a:solidFill>
                  <a:prstClr val="black"/>
                </a:solidFill>
                <a:latin typeface="Consolas"/>
              </a:rPr>
              <a:t> </a:t>
            </a:r>
            <a:r>
              <a:rPr lang="cs-CZ" sz="1550" dirty="0">
                <a:solidFill>
                  <a:srgbClr val="020002"/>
                </a:solidFill>
                <a:latin typeface="Consolas"/>
              </a:rPr>
              <a:t>wc</a:t>
            </a:r>
            <a:r>
              <a:rPr lang="cs-CZ" sz="1550" dirty="0">
                <a:solidFill>
                  <a:prstClr val="black"/>
                </a:solidFill>
                <a:latin typeface="Consolas"/>
              </a:rPr>
              <a:t> </a:t>
            </a:r>
            <a:r>
              <a:rPr lang="cs-CZ" sz="1550" dirty="0">
                <a:solidFill>
                  <a:srgbClr val="800080"/>
                </a:solidFill>
                <a:latin typeface="Consolas"/>
              </a:rPr>
              <a:t>=</a:t>
            </a:r>
            <a:r>
              <a:rPr lang="cs-CZ" sz="1550" dirty="0">
                <a:solidFill>
                  <a:prstClr val="black"/>
                </a:solidFill>
                <a:latin typeface="Consolas"/>
              </a:rPr>
              <a:t> </a:t>
            </a:r>
            <a:r>
              <a:rPr lang="cs-CZ" sz="1550" dirty="0" err="1">
                <a:solidFill>
                  <a:srgbClr val="0000FF"/>
                </a:solidFill>
                <a:latin typeface="Consolas"/>
              </a:rPr>
              <a:t>new</a:t>
            </a:r>
            <a:r>
              <a:rPr lang="cs-CZ" sz="1550" dirty="0">
                <a:solidFill>
                  <a:prstClr val="black"/>
                </a:solidFill>
                <a:latin typeface="Consolas"/>
              </a:rPr>
              <a:t> </a:t>
            </a:r>
            <a:r>
              <a:rPr lang="cs-CZ" sz="1550" dirty="0" err="1" smtClean="0">
                <a:solidFill>
                  <a:srgbClr val="020002"/>
                </a:solidFill>
                <a:latin typeface="Consolas"/>
              </a:rPr>
              <a:t>WebClient</a:t>
            </a:r>
            <a:r>
              <a:rPr lang="cs-CZ" sz="1550" dirty="0">
                <a:solidFill>
                  <a:prstClr val="black"/>
                </a:solidFill>
                <a:latin typeface="Consolas"/>
              </a:rPr>
              <a:t>()</a:t>
            </a:r>
          </a:p>
          <a:p>
            <a:r>
              <a:rPr lang="cs-CZ" sz="1550" dirty="0">
                <a:solidFill>
                  <a:srgbClr val="020002"/>
                </a:solidFill>
                <a:latin typeface="Consolas"/>
              </a:rPr>
              <a:t>wc</a:t>
            </a:r>
            <a:r>
              <a:rPr lang="cs-CZ" sz="1550" dirty="0">
                <a:solidFill>
                  <a:srgbClr val="800080"/>
                </a:solidFill>
                <a:latin typeface="Consolas"/>
              </a:rPr>
              <a:t>.</a:t>
            </a:r>
            <a:r>
              <a:rPr lang="cs-CZ" sz="1550" dirty="0">
                <a:solidFill>
                  <a:srgbClr val="020002"/>
                </a:solidFill>
                <a:latin typeface="Consolas"/>
              </a:rPr>
              <a:t>DownloadDataCompleted</a:t>
            </a:r>
            <a:r>
              <a:rPr lang="cs-CZ" sz="1550" dirty="0">
                <a:solidFill>
                  <a:srgbClr val="800080"/>
                </a:solidFill>
                <a:latin typeface="Consolas"/>
              </a:rPr>
              <a:t>.</a:t>
            </a:r>
            <a:r>
              <a:rPr lang="cs-CZ" sz="1550" dirty="0">
                <a:solidFill>
                  <a:srgbClr val="020002"/>
                </a:solidFill>
                <a:latin typeface="Consolas"/>
              </a:rPr>
              <a:t>Add</a:t>
            </a:r>
            <a:r>
              <a:rPr lang="cs-CZ" sz="1550" dirty="0">
                <a:solidFill>
                  <a:prstClr val="black"/>
                </a:solidFill>
                <a:latin typeface="Consolas"/>
              </a:rPr>
              <a:t>(</a:t>
            </a:r>
            <a:r>
              <a:rPr lang="cs-CZ" sz="1550" dirty="0">
                <a:solidFill>
                  <a:srgbClr val="0000FF"/>
                </a:solidFill>
                <a:latin typeface="Consolas"/>
              </a:rPr>
              <a:t>fun</a:t>
            </a:r>
            <a:r>
              <a:rPr lang="cs-CZ" sz="1550" dirty="0">
                <a:solidFill>
                  <a:prstClr val="black"/>
                </a:solidFill>
                <a:latin typeface="Consolas"/>
              </a:rPr>
              <a:t> </a:t>
            </a:r>
            <a:r>
              <a:rPr lang="cs-CZ" sz="1550" dirty="0">
                <a:solidFill>
                  <a:srgbClr val="020002"/>
                </a:solidFill>
                <a:latin typeface="Consolas"/>
              </a:rPr>
              <a:t>e</a:t>
            </a:r>
            <a:r>
              <a:rPr lang="cs-CZ" sz="1550" dirty="0">
                <a:solidFill>
                  <a:prstClr val="black"/>
                </a:solidFill>
                <a:latin typeface="Consolas"/>
              </a:rPr>
              <a:t> </a:t>
            </a:r>
            <a:r>
              <a:rPr lang="cs-CZ" sz="1550" dirty="0">
                <a:solidFill>
                  <a:srgbClr val="0000FF"/>
                </a:solidFill>
                <a:latin typeface="Consolas"/>
              </a:rPr>
              <a:t>-&gt;</a:t>
            </a:r>
            <a:endParaRPr lang="cs-CZ" sz="1550" dirty="0">
              <a:solidFill>
                <a:prstClr val="black"/>
              </a:solidFill>
              <a:latin typeface="Consolas"/>
            </a:endParaRPr>
          </a:p>
          <a:p>
            <a:r>
              <a:rPr lang="cs-CZ" sz="1550" dirty="0">
                <a:solidFill>
                  <a:prstClr val="black"/>
                </a:solidFill>
                <a:latin typeface="Consolas"/>
              </a:rPr>
              <a:t>  </a:t>
            </a:r>
            <a:r>
              <a:rPr lang="cs-CZ" sz="1550" dirty="0" err="1" smtClean="0">
                <a:solidFill>
                  <a:srgbClr val="020002"/>
                </a:solidFill>
                <a:latin typeface="Consolas"/>
              </a:rPr>
              <a:t>outputStream</a:t>
            </a:r>
            <a:r>
              <a:rPr lang="cs-CZ" sz="1550" dirty="0" err="1" smtClean="0">
                <a:solidFill>
                  <a:srgbClr val="800080"/>
                </a:solidFill>
                <a:latin typeface="Consolas"/>
              </a:rPr>
              <a:t>.</a:t>
            </a:r>
            <a:r>
              <a:rPr lang="cs-CZ" sz="1550" dirty="0" err="1" smtClean="0">
                <a:solidFill>
                  <a:srgbClr val="020002"/>
                </a:solidFill>
                <a:latin typeface="Consolas"/>
              </a:rPr>
              <a:t>BeginWrite</a:t>
            </a:r>
            <a:r>
              <a:rPr lang="cs-CZ" sz="1550" dirty="0" smtClean="0">
                <a:solidFill>
                  <a:prstClr val="black"/>
                </a:solidFill>
                <a:latin typeface="Consolas"/>
              </a:rPr>
              <a:t>( </a:t>
            </a:r>
            <a:r>
              <a:rPr lang="cs-CZ" sz="1550" dirty="0">
                <a:solidFill>
                  <a:srgbClr val="020002"/>
                </a:solidFill>
                <a:latin typeface="Consolas"/>
              </a:rPr>
              <a:t>e</a:t>
            </a:r>
            <a:r>
              <a:rPr lang="cs-CZ" sz="1550" dirty="0">
                <a:solidFill>
                  <a:srgbClr val="800080"/>
                </a:solidFill>
                <a:latin typeface="Consolas"/>
              </a:rPr>
              <a:t>.</a:t>
            </a:r>
            <a:r>
              <a:rPr lang="cs-CZ" sz="1550" dirty="0">
                <a:solidFill>
                  <a:srgbClr val="020002"/>
                </a:solidFill>
                <a:latin typeface="Consolas"/>
              </a:rPr>
              <a:t>Result</a:t>
            </a:r>
            <a:r>
              <a:rPr lang="cs-CZ" sz="1550" dirty="0">
                <a:solidFill>
                  <a:prstClr val="black"/>
                </a:solidFill>
                <a:latin typeface="Consolas"/>
              </a:rPr>
              <a:t>, </a:t>
            </a:r>
            <a:r>
              <a:rPr lang="cs-CZ" sz="1550" dirty="0">
                <a:solidFill>
                  <a:srgbClr val="008000"/>
                </a:solidFill>
                <a:latin typeface="Consolas"/>
              </a:rPr>
              <a:t>0</a:t>
            </a:r>
            <a:r>
              <a:rPr lang="cs-CZ" sz="1550" dirty="0">
                <a:solidFill>
                  <a:prstClr val="black"/>
                </a:solidFill>
                <a:latin typeface="Consolas"/>
              </a:rPr>
              <a:t>, </a:t>
            </a:r>
            <a:r>
              <a:rPr lang="cs-CZ" sz="1550" dirty="0">
                <a:solidFill>
                  <a:srgbClr val="020002"/>
                </a:solidFill>
                <a:latin typeface="Consolas"/>
              </a:rPr>
              <a:t>e</a:t>
            </a:r>
            <a:r>
              <a:rPr lang="cs-CZ" sz="1550" dirty="0">
                <a:solidFill>
                  <a:srgbClr val="800080"/>
                </a:solidFill>
                <a:latin typeface="Consolas"/>
              </a:rPr>
              <a:t>.</a:t>
            </a:r>
            <a:r>
              <a:rPr lang="cs-CZ" sz="1550" dirty="0">
                <a:solidFill>
                  <a:srgbClr val="020002"/>
                </a:solidFill>
                <a:latin typeface="Consolas"/>
              </a:rPr>
              <a:t>Result</a:t>
            </a:r>
            <a:r>
              <a:rPr lang="cs-CZ" sz="1550" dirty="0">
                <a:solidFill>
                  <a:srgbClr val="800080"/>
                </a:solidFill>
                <a:latin typeface="Consolas"/>
              </a:rPr>
              <a:t>.</a:t>
            </a:r>
            <a:r>
              <a:rPr lang="cs-CZ" sz="1550" dirty="0">
                <a:solidFill>
                  <a:srgbClr val="020002"/>
                </a:solidFill>
                <a:latin typeface="Consolas"/>
              </a:rPr>
              <a:t>Length</a:t>
            </a:r>
            <a:r>
              <a:rPr lang="cs-CZ" sz="1550" dirty="0">
                <a:solidFill>
                  <a:prstClr val="black"/>
                </a:solidFill>
                <a:latin typeface="Consolas"/>
              </a:rPr>
              <a:t>, </a:t>
            </a:r>
          </a:p>
          <a:p>
            <a:r>
              <a:rPr lang="en-US" sz="1550" dirty="0">
                <a:solidFill>
                  <a:prstClr val="black"/>
                </a:solidFill>
                <a:latin typeface="Consolas"/>
              </a:rPr>
              <a:t>      (</a:t>
            </a:r>
            <a:r>
              <a:rPr lang="en-US" sz="1550" dirty="0">
                <a:solidFill>
                  <a:srgbClr val="0000FF"/>
                </a:solidFill>
                <a:latin typeface="Consolas"/>
              </a:rPr>
              <a:t>fun</a:t>
            </a:r>
            <a:r>
              <a:rPr lang="en-US" sz="1550" dirty="0">
                <a:solidFill>
                  <a:prstClr val="black"/>
                </a:solidFill>
                <a:latin typeface="Consolas"/>
              </a:rPr>
              <a:t> </a:t>
            </a:r>
            <a:r>
              <a:rPr lang="en-US" sz="1550" dirty="0" err="1">
                <a:solidFill>
                  <a:srgbClr val="020002"/>
                </a:solidFill>
                <a:latin typeface="Consolas"/>
              </a:rPr>
              <a:t>ar</a:t>
            </a:r>
            <a:r>
              <a:rPr lang="en-US" sz="1550" dirty="0">
                <a:solidFill>
                  <a:prstClr val="black"/>
                </a:solidFill>
                <a:latin typeface="Consolas"/>
              </a:rPr>
              <a:t> </a:t>
            </a:r>
            <a:r>
              <a:rPr lang="en-US" sz="1550" dirty="0">
                <a:solidFill>
                  <a:srgbClr val="0000FF"/>
                </a:solidFill>
                <a:latin typeface="Consolas"/>
              </a:rPr>
              <a:t>-&gt;</a:t>
            </a:r>
            <a:r>
              <a:rPr lang="en-US" sz="1550" dirty="0">
                <a:solidFill>
                  <a:prstClr val="black"/>
                </a:solidFill>
                <a:latin typeface="Consolas"/>
              </a:rPr>
              <a:t> </a:t>
            </a:r>
            <a:r>
              <a:rPr lang="en-US" sz="1550" dirty="0" err="1">
                <a:solidFill>
                  <a:srgbClr val="020002"/>
                </a:solidFill>
                <a:latin typeface="Consolas"/>
              </a:rPr>
              <a:t>outputStream</a:t>
            </a:r>
            <a:r>
              <a:rPr lang="en-US" sz="1550" dirty="0" err="1">
                <a:solidFill>
                  <a:srgbClr val="800080"/>
                </a:solidFill>
                <a:latin typeface="Consolas"/>
              </a:rPr>
              <a:t>.</a:t>
            </a:r>
            <a:r>
              <a:rPr lang="en-US" sz="1550" dirty="0" err="1">
                <a:solidFill>
                  <a:srgbClr val="020002"/>
                </a:solidFill>
                <a:latin typeface="Consolas"/>
              </a:rPr>
              <a:t>EndRead</a:t>
            </a:r>
            <a:r>
              <a:rPr lang="en-US" sz="1550" dirty="0">
                <a:solidFill>
                  <a:prstClr val="black"/>
                </a:solidFill>
                <a:latin typeface="Consolas"/>
              </a:rPr>
              <a:t>(</a:t>
            </a:r>
            <a:r>
              <a:rPr lang="en-US" sz="1550" dirty="0" err="1">
                <a:solidFill>
                  <a:srgbClr val="020002"/>
                </a:solidFill>
                <a:latin typeface="Consolas"/>
              </a:rPr>
              <a:t>ar</a:t>
            </a:r>
            <a:r>
              <a:rPr lang="en-US" sz="1550" dirty="0">
                <a:solidFill>
                  <a:prstClr val="black"/>
                </a:solidFill>
                <a:latin typeface="Consolas"/>
              </a:rPr>
              <a:t>)), </a:t>
            </a:r>
            <a:r>
              <a:rPr lang="en-US" sz="1550" dirty="0">
                <a:solidFill>
                  <a:srgbClr val="0000FF"/>
                </a:solidFill>
                <a:latin typeface="Consolas"/>
              </a:rPr>
              <a:t>null</a:t>
            </a:r>
            <a:r>
              <a:rPr lang="en-US" sz="1550" dirty="0">
                <a:solidFill>
                  <a:prstClr val="black"/>
                </a:solidFill>
                <a:latin typeface="Consolas"/>
              </a:rPr>
              <a:t>))</a:t>
            </a:r>
          </a:p>
          <a:p>
            <a:r>
              <a:rPr lang="cs-CZ" sz="1550" dirty="0">
                <a:solidFill>
                  <a:srgbClr val="020002"/>
                </a:solidFill>
                <a:latin typeface="Consolas"/>
              </a:rPr>
              <a:t>wc</a:t>
            </a:r>
            <a:r>
              <a:rPr lang="cs-CZ" sz="1550" dirty="0">
                <a:solidFill>
                  <a:srgbClr val="800080"/>
                </a:solidFill>
                <a:latin typeface="Consolas"/>
              </a:rPr>
              <a:t>.</a:t>
            </a:r>
            <a:r>
              <a:rPr lang="cs-CZ" sz="1550" dirty="0">
                <a:solidFill>
                  <a:srgbClr val="020002"/>
                </a:solidFill>
                <a:latin typeface="Consolas"/>
              </a:rPr>
              <a:t>DownloadDataAsync</a:t>
            </a:r>
            <a:r>
              <a:rPr lang="cs-CZ" sz="1550" dirty="0">
                <a:solidFill>
                  <a:prstClr val="black"/>
                </a:solidFill>
                <a:latin typeface="Consolas"/>
              </a:rPr>
              <a:t>(</a:t>
            </a:r>
            <a:r>
              <a:rPr lang="cs-CZ" sz="1550" dirty="0">
                <a:solidFill>
                  <a:srgbClr val="020002"/>
                </a:solidFill>
                <a:latin typeface="Consolas"/>
              </a:rPr>
              <a:t>url</a:t>
            </a:r>
            <a:r>
              <a:rPr lang="cs-CZ" sz="1550" dirty="0">
                <a:solidFill>
                  <a:prstClr val="black"/>
                </a:solidFill>
                <a:latin typeface="Consolas"/>
              </a:rPr>
              <a:t>)</a:t>
            </a:r>
          </a:p>
        </p:txBody>
      </p:sp>
      <p:sp>
        <p:nvSpPr>
          <p:cNvPr id="4" name="Frame 3"/>
          <p:cNvSpPr/>
          <p:nvPr/>
        </p:nvSpPr>
        <p:spPr>
          <a:xfrm>
            <a:off x="2362200" y="1885950"/>
            <a:ext cx="1143000" cy="228600"/>
          </a:xfrm>
          <a:prstGeom prst="frame">
            <a:avLst/>
          </a:prstGeom>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smtClean="0">
              <a:solidFill>
                <a:srgbClr val="FF0000"/>
              </a:solidFill>
            </a:endParaRPr>
          </a:p>
          <a:p>
            <a:pPr algn="ctr"/>
            <a:endParaRPr lang="en-US" dirty="0" smtClean="0">
              <a:solidFill>
                <a:srgbClr val="FF0000"/>
              </a:solidFill>
            </a:endParaRPr>
          </a:p>
        </p:txBody>
      </p:sp>
      <p:sp>
        <p:nvSpPr>
          <p:cNvPr id="9" name="Frame 8"/>
          <p:cNvSpPr/>
          <p:nvPr/>
        </p:nvSpPr>
        <p:spPr>
          <a:xfrm>
            <a:off x="3886200" y="2114550"/>
            <a:ext cx="1143000" cy="228600"/>
          </a:xfrm>
          <a:prstGeom prst="frame">
            <a:avLst/>
          </a:prstGeom>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smtClean="0">
              <a:solidFill>
                <a:srgbClr val="FF0000"/>
              </a:solidFill>
            </a:endParaRPr>
          </a:p>
          <a:p>
            <a:pPr algn="ctr"/>
            <a:endParaRPr lang="en-US" dirty="0" smtClean="0">
              <a:solidFill>
                <a:srgbClr val="FF0000"/>
              </a:solidFill>
            </a:endParaRPr>
          </a:p>
        </p:txBody>
      </p:sp>
    </p:spTree>
    <p:extLst>
      <p:ext uri="{BB962C8B-B14F-4D97-AF65-F5344CB8AC3E}">
        <p14:creationId xmlns:p14="http://schemas.microsoft.com/office/powerpoint/2010/main" val="338213075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9"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Grp="1"/>
          </p:cNvSpPr>
          <p:nvPr>
            <p:ph sz="quarter" idx="13"/>
          </p:nvPr>
        </p:nvSpPr>
        <p:spPr>
          <a:xfrm>
            <a:off x="1066800" y="2724150"/>
            <a:ext cx="7924800" cy="2209800"/>
          </a:xfrm>
        </p:spPr>
        <p:txBody>
          <a:bodyPr>
            <a:normAutofit fontScale="70000" lnSpcReduction="20000"/>
          </a:bodyPr>
          <a:lstStyle>
            <a:extLst/>
          </a:lstStyle>
          <a:p>
            <a:r>
              <a:rPr lang="en-US" dirty="0" smtClean="0"/>
              <a:t>Easy </a:t>
            </a:r>
            <a:r>
              <a:rPr lang="en-US" dirty="0"/>
              <a:t>transition from synchronous</a:t>
            </a:r>
          </a:p>
          <a:p>
            <a:pPr lvl="1"/>
            <a:r>
              <a:rPr lang="en-US" dirty="0"/>
              <a:t>Wrap in asynchronous </a:t>
            </a:r>
            <a:r>
              <a:rPr lang="en-US" dirty="0" smtClean="0"/>
              <a:t>workflow with the </a:t>
            </a:r>
            <a:r>
              <a:rPr lang="en-US" b="1" i="1" dirty="0" err="1" smtClean="0"/>
              <a:t>async</a:t>
            </a:r>
            <a:r>
              <a:rPr lang="en-US" b="1" i="1" dirty="0" smtClean="0"/>
              <a:t> </a:t>
            </a:r>
            <a:r>
              <a:rPr lang="en-US" dirty="0"/>
              <a:t>keyword, </a:t>
            </a:r>
            <a:r>
              <a:rPr lang="en-US" dirty="0" smtClean="0"/>
              <a:t>use </a:t>
            </a:r>
            <a:r>
              <a:rPr lang="en-US" b="1" dirty="0"/>
              <a:t>let!</a:t>
            </a:r>
            <a:r>
              <a:rPr lang="en-US" dirty="0"/>
              <a:t> for </a:t>
            </a:r>
            <a:r>
              <a:rPr lang="en-US" dirty="0" err="1"/>
              <a:t>async</a:t>
            </a:r>
            <a:r>
              <a:rPr lang="en-US" dirty="0"/>
              <a:t> calls and add </a:t>
            </a:r>
            <a:r>
              <a:rPr lang="en-US" b="1" dirty="0" smtClean="0"/>
              <a:t>return</a:t>
            </a:r>
            <a:endParaRPr lang="en-US" dirty="0" smtClean="0"/>
          </a:p>
          <a:p>
            <a:pPr lvl="1"/>
            <a:r>
              <a:rPr lang="en-US" dirty="0" smtClean="0"/>
              <a:t>No need of explicit callback</a:t>
            </a:r>
          </a:p>
          <a:p>
            <a:pPr lvl="1"/>
            <a:r>
              <a:rPr lang="en-US" dirty="0" smtClean="0"/>
              <a:t>Easy to debug</a:t>
            </a:r>
            <a:endParaRPr lang="en-US" dirty="0"/>
          </a:p>
          <a:p>
            <a:r>
              <a:rPr lang="en-US" dirty="0" smtClean="0"/>
              <a:t>Supports </a:t>
            </a:r>
            <a:r>
              <a:rPr lang="en-US" dirty="0"/>
              <a:t>loops, recursion, exceptions, </a:t>
            </a:r>
            <a:r>
              <a:rPr lang="en-US" dirty="0" smtClean="0"/>
              <a:t>cancellation, resource management</a:t>
            </a:r>
          </a:p>
          <a:p>
            <a:r>
              <a:rPr lang="en-US" b="1" dirty="0" smtClean="0"/>
              <a:t>Operation complete in the same scope</a:t>
            </a:r>
            <a:endParaRPr lang="en-US" b="1" dirty="0"/>
          </a:p>
          <a:p>
            <a:pPr marL="0" indent="0">
              <a:buNone/>
            </a:pPr>
            <a:endParaRPr lang="en-US" sz="1800" dirty="0">
              <a:solidFill>
                <a:srgbClr val="000000"/>
              </a:solidFill>
            </a:endParaRPr>
          </a:p>
        </p:txBody>
      </p:sp>
      <p:sp>
        <p:nvSpPr>
          <p:cNvPr id="3" name="TextBox 2"/>
          <p:cNvSpPr txBox="1"/>
          <p:nvPr/>
        </p:nvSpPr>
        <p:spPr>
          <a:xfrm>
            <a:off x="2941711" y="857476"/>
            <a:ext cx="184666" cy="369332"/>
          </a:xfrm>
          <a:prstGeom prst="rect">
            <a:avLst/>
          </a:prstGeom>
          <a:noFill/>
        </p:spPr>
        <p:txBody>
          <a:bodyPr wrap="none" rtlCol="0">
            <a:spAutoFit/>
          </a:bodyPr>
          <a:lstStyle/>
          <a:p>
            <a:endParaRPr lang="en-US" dirty="0"/>
          </a:p>
        </p:txBody>
      </p:sp>
      <p:sp>
        <p:nvSpPr>
          <p:cNvPr id="5" name="TextBox 4"/>
          <p:cNvSpPr txBox="1"/>
          <p:nvPr/>
        </p:nvSpPr>
        <p:spPr>
          <a:xfrm>
            <a:off x="457200" y="1200150"/>
            <a:ext cx="7056784" cy="1449216"/>
          </a:xfrm>
          <a:prstGeom prst="rect">
            <a:avLst/>
          </a:prstGeom>
          <a:noFill/>
          <a:ln w="63500">
            <a:noFill/>
          </a:ln>
        </p:spPr>
        <p:txBody>
          <a:bodyPr wrap="square" lIns="144000" tIns="108000" rIns="144000" bIns="108000" rtlCol="0">
            <a:spAutoFit/>
          </a:bodyPr>
          <a:lstStyle/>
          <a:p>
            <a:r>
              <a:rPr lang="cs-CZ" sz="2000" dirty="0">
                <a:solidFill>
                  <a:srgbClr val="0000FF"/>
                </a:solidFill>
                <a:latin typeface="Consolas"/>
              </a:rPr>
              <a:t>let</a:t>
            </a:r>
            <a:r>
              <a:rPr lang="cs-CZ" sz="2000" dirty="0">
                <a:solidFill>
                  <a:prstClr val="black"/>
                </a:solidFill>
                <a:latin typeface="Consolas"/>
              </a:rPr>
              <a:t> </a:t>
            </a:r>
            <a:r>
              <a:rPr lang="cs-CZ" sz="2000" dirty="0">
                <a:solidFill>
                  <a:srgbClr val="020002"/>
                </a:solidFill>
                <a:latin typeface="Consolas"/>
              </a:rPr>
              <a:t>getLength</a:t>
            </a:r>
            <a:r>
              <a:rPr lang="cs-CZ" sz="2000" dirty="0">
                <a:solidFill>
                  <a:prstClr val="black"/>
                </a:solidFill>
                <a:latin typeface="Consolas"/>
              </a:rPr>
              <a:t> </a:t>
            </a:r>
            <a:r>
              <a:rPr lang="cs-CZ" sz="2000" dirty="0">
                <a:solidFill>
                  <a:srgbClr val="020002"/>
                </a:solidFill>
                <a:latin typeface="Consolas"/>
              </a:rPr>
              <a:t>url</a:t>
            </a:r>
            <a:r>
              <a:rPr lang="cs-CZ" sz="2000" dirty="0">
                <a:solidFill>
                  <a:prstClr val="black"/>
                </a:solidFill>
                <a:latin typeface="Consolas"/>
              </a:rPr>
              <a:t> </a:t>
            </a:r>
            <a:r>
              <a:rPr lang="cs-CZ" sz="2000" dirty="0">
                <a:solidFill>
                  <a:srgbClr val="800080"/>
                </a:solidFill>
                <a:latin typeface="Consolas"/>
              </a:rPr>
              <a:t>=</a:t>
            </a:r>
            <a:r>
              <a:rPr lang="cs-CZ" sz="2000" dirty="0">
                <a:solidFill>
                  <a:prstClr val="black"/>
                </a:solidFill>
                <a:latin typeface="Consolas"/>
              </a:rPr>
              <a:t> </a:t>
            </a:r>
            <a:r>
              <a:rPr lang="cs-CZ" sz="2000" dirty="0">
                <a:solidFill>
                  <a:srgbClr val="FF0000"/>
                </a:solidFill>
                <a:latin typeface="Consolas"/>
              </a:rPr>
              <a:t>async {</a:t>
            </a:r>
          </a:p>
          <a:p>
            <a:r>
              <a:rPr lang="cs-CZ" sz="2000" dirty="0">
                <a:solidFill>
                  <a:prstClr val="black"/>
                </a:solidFill>
                <a:latin typeface="Consolas"/>
              </a:rPr>
              <a:t>  </a:t>
            </a:r>
            <a:r>
              <a:rPr lang="cs-CZ" sz="2000" dirty="0">
                <a:solidFill>
                  <a:srgbClr val="0000FF"/>
                </a:solidFill>
                <a:latin typeface="Consolas"/>
              </a:rPr>
              <a:t>let</a:t>
            </a:r>
            <a:r>
              <a:rPr lang="cs-CZ" sz="2000" dirty="0">
                <a:solidFill>
                  <a:prstClr val="black"/>
                </a:solidFill>
                <a:latin typeface="Consolas"/>
              </a:rPr>
              <a:t> </a:t>
            </a:r>
            <a:r>
              <a:rPr lang="cs-CZ" sz="2000" dirty="0">
                <a:solidFill>
                  <a:srgbClr val="020002"/>
                </a:solidFill>
                <a:latin typeface="Consolas"/>
              </a:rPr>
              <a:t>wc</a:t>
            </a:r>
            <a:r>
              <a:rPr lang="cs-CZ" sz="2000" dirty="0">
                <a:solidFill>
                  <a:prstClr val="black"/>
                </a:solidFill>
                <a:latin typeface="Consolas"/>
              </a:rPr>
              <a:t> </a:t>
            </a:r>
            <a:r>
              <a:rPr lang="cs-CZ" sz="2000" dirty="0">
                <a:solidFill>
                  <a:srgbClr val="800080"/>
                </a:solidFill>
                <a:latin typeface="Consolas"/>
              </a:rPr>
              <a:t>=</a:t>
            </a:r>
            <a:r>
              <a:rPr lang="cs-CZ" sz="2000" dirty="0">
                <a:solidFill>
                  <a:prstClr val="black"/>
                </a:solidFill>
                <a:latin typeface="Consolas"/>
              </a:rPr>
              <a:t> </a:t>
            </a:r>
            <a:r>
              <a:rPr lang="cs-CZ" sz="2000" dirty="0">
                <a:solidFill>
                  <a:srgbClr val="0000FF"/>
                </a:solidFill>
                <a:latin typeface="Consolas"/>
              </a:rPr>
              <a:t>new</a:t>
            </a:r>
            <a:r>
              <a:rPr lang="cs-CZ" sz="2000" dirty="0">
                <a:solidFill>
                  <a:prstClr val="black"/>
                </a:solidFill>
                <a:latin typeface="Consolas"/>
              </a:rPr>
              <a:t> </a:t>
            </a:r>
            <a:r>
              <a:rPr lang="cs-CZ" sz="2000" dirty="0">
                <a:solidFill>
                  <a:srgbClr val="020002"/>
                </a:solidFill>
                <a:latin typeface="Consolas"/>
              </a:rPr>
              <a:t>WebClient</a:t>
            </a:r>
            <a:r>
              <a:rPr lang="cs-CZ" sz="2000" dirty="0">
                <a:solidFill>
                  <a:prstClr val="black"/>
                </a:solidFill>
                <a:latin typeface="Consolas"/>
              </a:rPr>
              <a:t>()</a:t>
            </a:r>
          </a:p>
          <a:p>
            <a:r>
              <a:rPr lang="cs-CZ" sz="2000" dirty="0">
                <a:solidFill>
                  <a:prstClr val="black"/>
                </a:solidFill>
                <a:latin typeface="Consolas"/>
              </a:rPr>
              <a:t>  </a:t>
            </a:r>
            <a:r>
              <a:rPr lang="cs-CZ" sz="2000" dirty="0" smtClean="0">
                <a:solidFill>
                  <a:srgbClr val="0000FF"/>
                </a:solidFill>
                <a:latin typeface="Consolas"/>
              </a:rPr>
              <a:t>let</a:t>
            </a:r>
            <a:r>
              <a:rPr lang="cs-CZ" sz="2000" dirty="0" smtClean="0">
                <a:solidFill>
                  <a:srgbClr val="FF0000"/>
                </a:solidFill>
                <a:latin typeface="Consolas"/>
              </a:rPr>
              <a:t>!</a:t>
            </a:r>
            <a:r>
              <a:rPr lang="cs-CZ" sz="2000" dirty="0" smtClean="0">
                <a:solidFill>
                  <a:prstClr val="black"/>
                </a:solidFill>
                <a:latin typeface="Consolas"/>
              </a:rPr>
              <a:t> </a:t>
            </a:r>
            <a:r>
              <a:rPr lang="cs-CZ" sz="2000" dirty="0">
                <a:solidFill>
                  <a:srgbClr val="020002"/>
                </a:solidFill>
                <a:latin typeface="Consolas"/>
              </a:rPr>
              <a:t>data</a:t>
            </a:r>
            <a:r>
              <a:rPr lang="cs-CZ" sz="2000" dirty="0">
                <a:solidFill>
                  <a:prstClr val="black"/>
                </a:solidFill>
                <a:latin typeface="Consolas"/>
              </a:rPr>
              <a:t> </a:t>
            </a:r>
            <a:r>
              <a:rPr lang="cs-CZ" sz="2000" dirty="0">
                <a:solidFill>
                  <a:srgbClr val="800080"/>
                </a:solidFill>
                <a:latin typeface="Consolas"/>
              </a:rPr>
              <a:t>=</a:t>
            </a:r>
            <a:r>
              <a:rPr lang="cs-CZ" sz="2000" dirty="0">
                <a:solidFill>
                  <a:prstClr val="black"/>
                </a:solidFill>
                <a:latin typeface="Consolas"/>
              </a:rPr>
              <a:t> </a:t>
            </a:r>
            <a:r>
              <a:rPr lang="cs-CZ" sz="2000" dirty="0">
                <a:solidFill>
                  <a:srgbClr val="020002"/>
                </a:solidFill>
                <a:latin typeface="Consolas"/>
              </a:rPr>
              <a:t>wc</a:t>
            </a:r>
            <a:r>
              <a:rPr lang="cs-CZ" sz="2000" dirty="0">
                <a:solidFill>
                  <a:srgbClr val="800080"/>
                </a:solidFill>
                <a:latin typeface="Consolas"/>
              </a:rPr>
              <a:t>.</a:t>
            </a:r>
            <a:r>
              <a:rPr lang="cs-CZ" sz="2000" dirty="0">
                <a:solidFill>
                  <a:srgbClr val="FF0000"/>
                </a:solidFill>
                <a:latin typeface="Consolas"/>
              </a:rPr>
              <a:t>Async</a:t>
            </a:r>
            <a:r>
              <a:rPr lang="cs-CZ" sz="2000" dirty="0">
                <a:solidFill>
                  <a:srgbClr val="020002"/>
                </a:solidFill>
                <a:latin typeface="Consolas"/>
              </a:rPr>
              <a:t>DownloadString</a:t>
            </a:r>
            <a:r>
              <a:rPr lang="cs-CZ" sz="2000" dirty="0">
                <a:solidFill>
                  <a:prstClr val="black"/>
                </a:solidFill>
                <a:latin typeface="Consolas"/>
              </a:rPr>
              <a:t>(</a:t>
            </a:r>
            <a:r>
              <a:rPr lang="cs-CZ" sz="2000" dirty="0">
                <a:solidFill>
                  <a:srgbClr val="020002"/>
                </a:solidFill>
                <a:latin typeface="Consolas"/>
              </a:rPr>
              <a:t>url</a:t>
            </a:r>
            <a:r>
              <a:rPr lang="cs-CZ" sz="2000" dirty="0">
                <a:solidFill>
                  <a:prstClr val="black"/>
                </a:solidFill>
                <a:latin typeface="Consolas"/>
              </a:rPr>
              <a:t>)</a:t>
            </a:r>
          </a:p>
          <a:p>
            <a:r>
              <a:rPr lang="cs-CZ" sz="2000" dirty="0">
                <a:solidFill>
                  <a:prstClr val="black"/>
                </a:solidFill>
                <a:latin typeface="Consolas"/>
              </a:rPr>
              <a:t>  </a:t>
            </a:r>
            <a:r>
              <a:rPr lang="cs-CZ" sz="2000" dirty="0">
                <a:solidFill>
                  <a:srgbClr val="0000FF"/>
                </a:solidFill>
                <a:latin typeface="Consolas"/>
              </a:rPr>
              <a:t>return</a:t>
            </a:r>
            <a:r>
              <a:rPr lang="cs-CZ" sz="2000" dirty="0">
                <a:solidFill>
                  <a:prstClr val="black"/>
                </a:solidFill>
                <a:latin typeface="Consolas"/>
              </a:rPr>
              <a:t> </a:t>
            </a:r>
            <a:r>
              <a:rPr lang="cs-CZ" sz="2000" dirty="0">
                <a:solidFill>
                  <a:srgbClr val="020002"/>
                </a:solidFill>
                <a:latin typeface="Consolas"/>
              </a:rPr>
              <a:t>data</a:t>
            </a:r>
            <a:r>
              <a:rPr lang="cs-CZ" sz="2000" dirty="0">
                <a:solidFill>
                  <a:srgbClr val="800080"/>
                </a:solidFill>
                <a:latin typeface="Consolas"/>
              </a:rPr>
              <a:t>.</a:t>
            </a:r>
            <a:r>
              <a:rPr lang="cs-CZ" sz="2000" dirty="0">
                <a:solidFill>
                  <a:srgbClr val="020002"/>
                </a:solidFill>
                <a:latin typeface="Consolas"/>
              </a:rPr>
              <a:t>Length</a:t>
            </a:r>
            <a:r>
              <a:rPr lang="cs-CZ" sz="2000" dirty="0">
                <a:solidFill>
                  <a:prstClr val="black"/>
                </a:solidFill>
                <a:latin typeface="Consolas"/>
              </a:rPr>
              <a:t> </a:t>
            </a:r>
            <a:r>
              <a:rPr lang="cs-CZ" sz="2000" dirty="0">
                <a:solidFill>
                  <a:srgbClr val="FF0000"/>
                </a:solidFill>
                <a:latin typeface="Consolas"/>
              </a:rPr>
              <a:t>}</a:t>
            </a:r>
          </a:p>
        </p:txBody>
      </p:sp>
      <p:sp>
        <p:nvSpPr>
          <p:cNvPr id="7" name="Rectangle 1"/>
          <p:cNvSpPr txBox="1">
            <a:spLocks/>
          </p:cNvSpPr>
          <p:nvPr/>
        </p:nvSpPr>
        <p:spPr>
          <a:xfrm>
            <a:off x="609600" y="41457"/>
            <a:ext cx="8153400" cy="1005840"/>
          </a:xfrm>
          <a:prstGeom prst="rect">
            <a:avLst/>
          </a:prstGeom>
        </p:spPr>
        <p:txBody>
          <a:bodyPr vert="horz" anchor="b">
            <a:normAutofit/>
          </a:bodyPr>
          <a:lstStyle>
            <a:lvl1pPr algn="l" rtl="0" eaLnBrk="1" latinLnBrk="0" hangingPunct="1">
              <a:spcBef>
                <a:spcPct val="0"/>
              </a:spcBef>
              <a:buNone/>
              <a:defRPr sz="4200" kern="1200">
                <a:solidFill>
                  <a:schemeClr val="tx2"/>
                </a:solidFill>
                <a:latin typeface="+mj-lt"/>
                <a:ea typeface="+mj-ea"/>
                <a:cs typeface="+mj-cs"/>
              </a:defRPr>
            </a:lvl1pPr>
            <a:extLst/>
          </a:lstStyle>
          <a:p>
            <a:pPr marL="514350" indent="-514350"/>
            <a:r>
              <a:rPr lang="en-US" dirty="0" smtClean="0"/>
              <a:t>Anatomy of Asynchronous Workflows</a:t>
            </a:r>
            <a:endParaRPr lang="en-US" dirty="0"/>
          </a:p>
        </p:txBody>
      </p:sp>
    </p:spTree>
    <p:extLst>
      <p:ext uri="{BB962C8B-B14F-4D97-AF65-F5344CB8AC3E}">
        <p14:creationId xmlns:p14="http://schemas.microsoft.com/office/powerpoint/2010/main" val="2656530906"/>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a:xfrm>
            <a:off x="609600" y="118110"/>
            <a:ext cx="8534400" cy="1005840"/>
          </a:xfrm>
        </p:spPr>
        <p:txBody>
          <a:bodyPr>
            <a:normAutofit/>
          </a:bodyPr>
          <a:lstStyle>
            <a:extLst/>
          </a:lstStyle>
          <a:p>
            <a:r>
              <a:rPr lang="en-US" dirty="0" smtClean="0"/>
              <a:t>Something about me – Riccardo Terrell</a:t>
            </a:r>
            <a:endParaRPr lang="en-US" dirty="0"/>
          </a:p>
        </p:txBody>
      </p:sp>
      <p:sp>
        <p:nvSpPr>
          <p:cNvPr id="5" name="Rectangle 5"/>
          <p:cNvSpPr>
            <a:spLocks noGrp="1"/>
          </p:cNvSpPr>
          <p:nvPr>
            <p:ph sz="quarter" idx="13"/>
          </p:nvPr>
        </p:nvSpPr>
        <p:spPr>
          <a:xfrm>
            <a:off x="609600" y="1428751"/>
            <a:ext cx="7924800" cy="3124199"/>
          </a:xfrm>
        </p:spPr>
        <p:txBody>
          <a:bodyPr>
            <a:normAutofit/>
          </a:bodyPr>
          <a:lstStyle>
            <a:extLst/>
          </a:lstStyle>
          <a:p>
            <a:r>
              <a:rPr lang="en-US" sz="2100" dirty="0" smtClean="0"/>
              <a:t>Originally from Italy. I moved here ~8 years ago</a:t>
            </a:r>
          </a:p>
          <a:p>
            <a:r>
              <a:rPr lang="en-US" sz="2100" dirty="0" smtClean="0"/>
              <a:t>+/- 15 years in professional programming</a:t>
            </a:r>
          </a:p>
          <a:p>
            <a:pPr lvl="2"/>
            <a:r>
              <a:rPr lang="en-US" sz="1500" dirty="0" smtClean="0"/>
              <a:t>C++/VB </a:t>
            </a:r>
            <a:r>
              <a:rPr lang="en-US" sz="1500" dirty="0" smtClean="0">
                <a:sym typeface="Wingdings"/>
              </a:rPr>
              <a:t> Java  </a:t>
            </a:r>
            <a:r>
              <a:rPr lang="en-US" sz="1500" dirty="0" err="1" smtClean="0">
                <a:sym typeface="Wingdings"/>
              </a:rPr>
              <a:t>.Net</a:t>
            </a:r>
            <a:r>
              <a:rPr lang="en-US" sz="1500" dirty="0" smtClean="0">
                <a:sym typeface="Wingdings"/>
              </a:rPr>
              <a:t> C#  C# &amp; F#  ??</a:t>
            </a:r>
          </a:p>
          <a:p>
            <a:r>
              <a:rPr lang="en-US" sz="2100" dirty="0" smtClean="0">
                <a:sym typeface="Wingdings"/>
              </a:rPr>
              <a:t>Organizer of the DC F# User Group</a:t>
            </a:r>
          </a:p>
          <a:p>
            <a:r>
              <a:rPr lang="en-US" sz="2100" dirty="0" smtClean="0">
                <a:sym typeface="Wingdings"/>
              </a:rPr>
              <a:t>Software Architect at Microsoft  </a:t>
            </a:r>
          </a:p>
          <a:p>
            <a:r>
              <a:rPr lang="en-US" sz="2100" dirty="0" smtClean="0">
                <a:sym typeface="Wingdings"/>
              </a:rPr>
              <a:t>Passionate in Technology, </a:t>
            </a:r>
            <a:r>
              <a:rPr lang="en-US" sz="2100" dirty="0" smtClean="0"/>
              <a:t>believer </a:t>
            </a:r>
            <a:r>
              <a:rPr lang="en-US" sz="2100" dirty="0"/>
              <a:t>in polyglot programming as a mechanism in finding the right tool for the </a:t>
            </a:r>
            <a:r>
              <a:rPr lang="en-US" sz="2100" dirty="0" smtClean="0"/>
              <a:t>job</a:t>
            </a:r>
          </a:p>
          <a:p>
            <a:r>
              <a:rPr lang="en-US" sz="2100" dirty="0" smtClean="0">
                <a:sym typeface="Wingdings"/>
              </a:rPr>
              <a:t>Lucky husband and pug lover</a:t>
            </a:r>
          </a:p>
          <a:p>
            <a:endParaRPr lang="en-US" sz="1800" dirty="0" smtClean="0"/>
          </a:p>
        </p:txBody>
      </p:sp>
    </p:spTree>
    <p:extLst>
      <p:ext uri="{BB962C8B-B14F-4D97-AF65-F5344CB8AC3E}">
        <p14:creationId xmlns:p14="http://schemas.microsoft.com/office/powerpoint/2010/main" val="4119856711"/>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r>
              <a:rPr lang="en-US" dirty="0"/>
              <a:t>Anatomy of Asynchronous Workflows</a:t>
            </a:r>
          </a:p>
        </p:txBody>
      </p:sp>
      <p:sp>
        <p:nvSpPr>
          <p:cNvPr id="4" name="Text Box 4"/>
          <p:cNvSpPr txBox="1">
            <a:spLocks noChangeArrowheads="1"/>
          </p:cNvSpPr>
          <p:nvPr/>
        </p:nvSpPr>
        <p:spPr bwMode="auto">
          <a:xfrm>
            <a:off x="609601" y="1428750"/>
            <a:ext cx="8382000" cy="1828800"/>
          </a:xfrm>
          <a:prstGeom prst="rect">
            <a:avLst/>
          </a:prstGeom>
          <a:noFill/>
          <a:ln w="9525">
            <a:solidFill>
              <a:srgbClr val="00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45000" rIns="90000" bIns="450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Times New Roman" charset="0"/>
                <a:ea typeface="ＭＳ Ｐゴシック"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Times New Roman" charset="0"/>
                <a:ea typeface="ＭＳ Ｐゴシック"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Times New Roman" charset="0"/>
                <a:ea typeface="ＭＳ Ｐゴシック"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Times New Roman" charset="0"/>
                <a:ea typeface="ＭＳ Ｐゴシック"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Times New Roman" charset="0"/>
                <a:ea typeface="ＭＳ Ｐゴシック" charset="0"/>
                <a:cs typeface="SimSun" charset="0"/>
              </a:defRPr>
            </a:lvl5pPr>
            <a:lvl6pPr marL="2514600" indent="-228600" fontAlgn="base">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Times New Roman" charset="0"/>
                <a:ea typeface="ＭＳ Ｐゴシック" charset="0"/>
                <a:cs typeface="SimSun" charset="0"/>
              </a:defRPr>
            </a:lvl6pPr>
            <a:lvl7pPr marL="2971800" indent="-228600" fontAlgn="base">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Times New Roman" charset="0"/>
                <a:ea typeface="ＭＳ Ｐゴシック" charset="0"/>
                <a:cs typeface="SimSun" charset="0"/>
              </a:defRPr>
            </a:lvl7pPr>
            <a:lvl8pPr marL="3429000" indent="-228600" fontAlgn="base">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Times New Roman" charset="0"/>
                <a:ea typeface="ＭＳ Ｐゴシック" charset="0"/>
                <a:cs typeface="SimSun" charset="0"/>
              </a:defRPr>
            </a:lvl8pPr>
            <a:lvl9pPr marL="3886200" indent="-228600" fontAlgn="base">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Times New Roman" charset="0"/>
                <a:ea typeface="ＭＳ Ｐゴシック" charset="0"/>
                <a:cs typeface="SimSun" charset="0"/>
              </a:defRPr>
            </a:lvl9pPr>
          </a:lstStyle>
          <a:p>
            <a:r>
              <a:rPr lang="en-US" sz="1800" dirty="0">
                <a:solidFill>
                  <a:srgbClr val="0000FF"/>
                </a:solidFill>
                <a:latin typeface="Consolas" charset="0"/>
                <a:cs typeface="Consolas" charset="0"/>
              </a:rPr>
              <a:t>let</a:t>
            </a:r>
            <a:r>
              <a:rPr lang="en-US" sz="1800" dirty="0">
                <a:latin typeface="Consolas" charset="0"/>
                <a:cs typeface="Consolas" charset="0"/>
              </a:rPr>
              <a:t> </a:t>
            </a:r>
            <a:r>
              <a:rPr lang="en-US" sz="1800" dirty="0" err="1">
                <a:latin typeface="Consolas" charset="0"/>
                <a:cs typeface="Consolas" charset="0"/>
              </a:rPr>
              <a:t>openFileAsynchronous</a:t>
            </a:r>
            <a:r>
              <a:rPr lang="en-US" sz="1800" dirty="0">
                <a:latin typeface="Consolas" charset="0"/>
                <a:cs typeface="Consolas" charset="0"/>
              </a:rPr>
              <a:t> </a:t>
            </a:r>
            <a:r>
              <a:rPr lang="en-US" sz="1800" dirty="0" smtClean="0">
                <a:latin typeface="Consolas" charset="0"/>
                <a:cs typeface="Consolas" charset="0"/>
              </a:rPr>
              <a:t>: </a:t>
            </a:r>
            <a:r>
              <a:rPr lang="en-US" sz="1800" b="1" i="1" dirty="0" err="1" smtClean="0">
                <a:solidFill>
                  <a:srgbClr val="FF0000"/>
                </a:solidFill>
                <a:latin typeface="Consolas" charset="0"/>
                <a:cs typeface="Consolas" charset="0"/>
              </a:rPr>
              <a:t>Async</a:t>
            </a:r>
            <a:r>
              <a:rPr lang="en-US" sz="1800" b="1" i="1" dirty="0" smtClean="0">
                <a:solidFill>
                  <a:srgbClr val="FF0000"/>
                </a:solidFill>
                <a:latin typeface="Consolas" charset="0"/>
                <a:cs typeface="Consolas" charset="0"/>
              </a:rPr>
              <a:t>&lt;unit&gt;</a:t>
            </a:r>
            <a:endParaRPr lang="en-US" sz="1800" b="1" i="1" dirty="0">
              <a:solidFill>
                <a:srgbClr val="FF0000"/>
              </a:solidFill>
              <a:latin typeface="Consolas" charset="0"/>
              <a:cs typeface="Consolas" charset="0"/>
            </a:endParaRPr>
          </a:p>
          <a:p>
            <a:r>
              <a:rPr lang="en-US" sz="1800" dirty="0">
                <a:latin typeface="Consolas" charset="0"/>
                <a:cs typeface="Consolas" charset="0"/>
              </a:rPr>
              <a:t>  </a:t>
            </a:r>
            <a:r>
              <a:rPr lang="en-US" sz="1800" b="1" dirty="0" err="1" smtClean="0">
                <a:solidFill>
                  <a:srgbClr val="FF0000"/>
                </a:solidFill>
                <a:latin typeface="Consolas" charset="0"/>
                <a:cs typeface="Consolas" charset="0"/>
              </a:rPr>
              <a:t>async</a:t>
            </a:r>
            <a:r>
              <a:rPr lang="en-US" sz="1800" dirty="0" smtClean="0">
                <a:solidFill>
                  <a:srgbClr val="FF0000"/>
                </a:solidFill>
                <a:latin typeface="Consolas" charset="0"/>
                <a:cs typeface="Consolas" charset="0"/>
              </a:rPr>
              <a:t> </a:t>
            </a:r>
            <a:r>
              <a:rPr lang="en-US" sz="1800" dirty="0">
                <a:latin typeface="Consolas" charset="0"/>
                <a:cs typeface="Consolas" charset="0"/>
              </a:rPr>
              <a:t>{ </a:t>
            </a:r>
            <a:r>
              <a:rPr lang="en-US" sz="1800" dirty="0" smtClean="0">
                <a:solidFill>
                  <a:srgbClr val="0000FF"/>
                </a:solidFill>
                <a:latin typeface="Consolas" charset="0"/>
                <a:cs typeface="Consolas" charset="0"/>
              </a:rPr>
              <a:t>use</a:t>
            </a:r>
            <a:r>
              <a:rPr lang="en-US" sz="1800" dirty="0" smtClean="0">
                <a:latin typeface="Consolas" charset="0"/>
                <a:cs typeface="Consolas" charset="0"/>
              </a:rPr>
              <a:t>  </a:t>
            </a:r>
            <a:r>
              <a:rPr lang="en-US" sz="1800" dirty="0">
                <a:latin typeface="Consolas" charset="0"/>
                <a:cs typeface="Consolas" charset="0"/>
              </a:rPr>
              <a:t>fs = </a:t>
            </a:r>
            <a:r>
              <a:rPr lang="en-US" sz="1800" dirty="0">
                <a:solidFill>
                  <a:srgbClr val="0000FF"/>
                </a:solidFill>
                <a:latin typeface="Consolas" charset="0"/>
                <a:cs typeface="Consolas" charset="0"/>
              </a:rPr>
              <a:t>new</a:t>
            </a:r>
            <a:r>
              <a:rPr lang="en-US" sz="1800" dirty="0">
                <a:latin typeface="Consolas" charset="0"/>
                <a:cs typeface="Consolas" charset="0"/>
              </a:rPr>
              <a:t>  </a:t>
            </a:r>
            <a:r>
              <a:rPr lang="en-US" sz="1800" dirty="0" err="1">
                <a:latin typeface="Consolas" charset="0"/>
                <a:cs typeface="Consolas" charset="0"/>
              </a:rPr>
              <a:t>FileStream</a:t>
            </a:r>
            <a:r>
              <a:rPr lang="en-US" sz="1800" dirty="0">
                <a:latin typeface="Consolas" charset="0"/>
                <a:cs typeface="Consolas" charset="0"/>
              </a:rPr>
              <a:t>(</a:t>
            </a:r>
            <a:r>
              <a:rPr lang="en-US" sz="1800" dirty="0">
                <a:solidFill>
                  <a:srgbClr val="800000"/>
                </a:solidFill>
                <a:latin typeface="Consolas" charset="0"/>
                <a:cs typeface="Consolas" charset="0"/>
              </a:rPr>
              <a:t>@"C:\Program Files\...</a:t>
            </a:r>
            <a:r>
              <a:rPr lang="en-US" sz="1800" dirty="0" smtClean="0">
                <a:latin typeface="Consolas" charset="0"/>
                <a:cs typeface="Consolas" charset="0"/>
              </a:rPr>
              <a:t>, …)</a:t>
            </a:r>
            <a:endParaRPr lang="en-US" sz="1800" dirty="0">
              <a:latin typeface="Consolas" charset="0"/>
              <a:cs typeface="Consolas" charset="0"/>
            </a:endParaRPr>
          </a:p>
          <a:p>
            <a:r>
              <a:rPr lang="en-US" sz="1800" dirty="0" smtClean="0">
                <a:latin typeface="Consolas" charset="0"/>
                <a:cs typeface="Consolas" charset="0"/>
              </a:rPr>
              <a:t>		     </a:t>
            </a:r>
            <a:r>
              <a:rPr lang="en-US" sz="1800" dirty="0">
                <a:solidFill>
                  <a:srgbClr val="0000FF"/>
                </a:solidFill>
                <a:latin typeface="Consolas" charset="0"/>
                <a:cs typeface="Consolas" charset="0"/>
              </a:rPr>
              <a:t>let</a:t>
            </a:r>
            <a:r>
              <a:rPr lang="en-US" sz="1800" dirty="0">
                <a:latin typeface="Consolas" charset="0"/>
                <a:cs typeface="Consolas" charset="0"/>
              </a:rPr>
              <a:t>  data = </a:t>
            </a:r>
            <a:r>
              <a:rPr lang="en-US" sz="1800" dirty="0" err="1">
                <a:latin typeface="Consolas" charset="0"/>
                <a:cs typeface="Consolas" charset="0"/>
              </a:rPr>
              <a:t>Array.create</a:t>
            </a:r>
            <a:r>
              <a:rPr lang="en-US" sz="1800" dirty="0">
                <a:latin typeface="Consolas" charset="0"/>
                <a:cs typeface="Consolas" charset="0"/>
              </a:rPr>
              <a:t> (</a:t>
            </a:r>
            <a:r>
              <a:rPr lang="en-US" sz="1800" dirty="0" err="1">
                <a:latin typeface="Consolas" charset="0"/>
                <a:cs typeface="Consolas" charset="0"/>
              </a:rPr>
              <a:t>int</a:t>
            </a:r>
            <a:r>
              <a:rPr lang="en-US" sz="1800" dirty="0">
                <a:latin typeface="Consolas" charset="0"/>
                <a:cs typeface="Consolas" charset="0"/>
              </a:rPr>
              <a:t> </a:t>
            </a:r>
            <a:r>
              <a:rPr lang="en-US" sz="1800" dirty="0" err="1">
                <a:latin typeface="Consolas" charset="0"/>
                <a:cs typeface="Consolas" charset="0"/>
              </a:rPr>
              <a:t>fs.Length</a:t>
            </a:r>
            <a:r>
              <a:rPr lang="en-US" sz="1800" dirty="0">
                <a:latin typeface="Consolas" charset="0"/>
                <a:cs typeface="Consolas" charset="0"/>
              </a:rPr>
              <a:t>) 0uy</a:t>
            </a:r>
          </a:p>
          <a:p>
            <a:r>
              <a:rPr lang="en-US" sz="1800" dirty="0" smtClean="0">
                <a:latin typeface="Consolas" charset="0"/>
                <a:cs typeface="Consolas" charset="0"/>
              </a:rPr>
              <a:t>		     </a:t>
            </a:r>
            <a:r>
              <a:rPr lang="en-US" sz="1800" dirty="0" smtClean="0">
                <a:solidFill>
                  <a:srgbClr val="0000FF"/>
                </a:solidFill>
                <a:latin typeface="Consolas" charset="0"/>
                <a:cs typeface="Consolas" charset="0"/>
              </a:rPr>
              <a:t>let</a:t>
            </a:r>
            <a:r>
              <a:rPr lang="en-US" sz="1800" dirty="0" smtClean="0">
                <a:solidFill>
                  <a:srgbClr val="FF0000"/>
                </a:solidFill>
                <a:latin typeface="Consolas" charset="0"/>
                <a:cs typeface="Consolas" charset="0"/>
              </a:rPr>
              <a:t>!  </a:t>
            </a:r>
            <a:r>
              <a:rPr lang="en-US" sz="1800" dirty="0" err="1">
                <a:latin typeface="Consolas" charset="0"/>
                <a:cs typeface="Consolas" charset="0"/>
              </a:rPr>
              <a:t>bytesRead</a:t>
            </a:r>
            <a:r>
              <a:rPr lang="en-US" sz="1800" dirty="0">
                <a:latin typeface="Consolas" charset="0"/>
                <a:cs typeface="Consolas" charset="0"/>
              </a:rPr>
              <a:t> = </a:t>
            </a:r>
            <a:r>
              <a:rPr lang="en-US" sz="1800" dirty="0" err="1">
                <a:latin typeface="Consolas" charset="0"/>
                <a:cs typeface="Consolas" charset="0"/>
              </a:rPr>
              <a:t>fs.</a:t>
            </a:r>
            <a:r>
              <a:rPr lang="en-US" sz="1800" b="1" dirty="0" err="1">
                <a:solidFill>
                  <a:srgbClr val="FF0000"/>
                </a:solidFill>
                <a:latin typeface="Consolas" charset="0"/>
                <a:cs typeface="Consolas" charset="0"/>
              </a:rPr>
              <a:t>AsyncRead</a:t>
            </a:r>
            <a:r>
              <a:rPr lang="en-US" sz="1800" dirty="0">
                <a:latin typeface="Consolas" charset="0"/>
                <a:cs typeface="Consolas" charset="0"/>
              </a:rPr>
              <a:t>(data, 0, </a:t>
            </a:r>
            <a:r>
              <a:rPr lang="en-US" sz="1800" dirty="0" err="1">
                <a:latin typeface="Consolas" charset="0"/>
                <a:cs typeface="Consolas" charset="0"/>
              </a:rPr>
              <a:t>data.Length</a:t>
            </a:r>
            <a:r>
              <a:rPr lang="en-US" sz="1800" dirty="0">
                <a:latin typeface="Consolas" charset="0"/>
                <a:cs typeface="Consolas" charset="0"/>
              </a:rPr>
              <a:t>)</a:t>
            </a:r>
          </a:p>
          <a:p>
            <a:r>
              <a:rPr lang="en-US" sz="1800" dirty="0" smtClean="0">
                <a:latin typeface="Consolas" charset="0"/>
                <a:cs typeface="Consolas" charset="0"/>
              </a:rPr>
              <a:t>		     </a:t>
            </a:r>
            <a:r>
              <a:rPr lang="en-US" sz="1800" dirty="0">
                <a:solidFill>
                  <a:srgbClr val="0000FF"/>
                </a:solidFill>
                <a:latin typeface="Consolas" charset="0"/>
                <a:cs typeface="Consolas" charset="0"/>
              </a:rPr>
              <a:t>do</a:t>
            </a:r>
            <a:r>
              <a:rPr lang="en-US" sz="1800" dirty="0">
                <a:latin typeface="Consolas" charset="0"/>
                <a:cs typeface="Consolas" charset="0"/>
              </a:rPr>
              <a:t>  </a:t>
            </a:r>
            <a:r>
              <a:rPr lang="en-US" sz="1800" dirty="0" err="1">
                <a:latin typeface="Consolas" charset="0"/>
                <a:cs typeface="Consolas" charset="0"/>
              </a:rPr>
              <a:t>printfn</a:t>
            </a:r>
            <a:r>
              <a:rPr lang="en-US" sz="1800" dirty="0">
                <a:latin typeface="Consolas" charset="0"/>
                <a:cs typeface="Consolas" charset="0"/>
              </a:rPr>
              <a:t> </a:t>
            </a:r>
            <a:r>
              <a:rPr lang="en-US" sz="1800" dirty="0">
                <a:solidFill>
                  <a:srgbClr val="800000"/>
                </a:solidFill>
                <a:latin typeface="Consolas" charset="0"/>
                <a:cs typeface="Consolas" charset="0"/>
              </a:rPr>
              <a:t>"Read Bytes: %</a:t>
            </a:r>
            <a:r>
              <a:rPr lang="en-US" sz="1800" dirty="0" err="1">
                <a:solidFill>
                  <a:srgbClr val="800000"/>
                </a:solidFill>
                <a:latin typeface="Consolas" charset="0"/>
                <a:cs typeface="Consolas" charset="0"/>
              </a:rPr>
              <a:t>i</a:t>
            </a:r>
            <a:r>
              <a:rPr lang="en-US" sz="1800" dirty="0">
                <a:solidFill>
                  <a:srgbClr val="800000"/>
                </a:solidFill>
                <a:latin typeface="Consolas" charset="0"/>
                <a:cs typeface="Consolas" charset="0"/>
              </a:rPr>
              <a:t>, First bytes were: </a:t>
            </a:r>
          </a:p>
          <a:p>
            <a:r>
              <a:rPr lang="en-US" sz="1800" dirty="0" smtClean="0">
                <a:solidFill>
                  <a:srgbClr val="800000"/>
                </a:solidFill>
                <a:latin typeface="Consolas" charset="0"/>
                <a:cs typeface="Consolas" charset="0"/>
              </a:rPr>
              <a:t>	         %</a:t>
            </a:r>
            <a:r>
              <a:rPr lang="en-US" sz="1800" dirty="0" err="1">
                <a:solidFill>
                  <a:srgbClr val="800000"/>
                </a:solidFill>
                <a:latin typeface="Consolas" charset="0"/>
                <a:cs typeface="Consolas" charset="0"/>
              </a:rPr>
              <a:t>i</a:t>
            </a:r>
            <a:r>
              <a:rPr lang="en-US" sz="1800" dirty="0">
                <a:solidFill>
                  <a:srgbClr val="800000"/>
                </a:solidFill>
                <a:latin typeface="Consolas" charset="0"/>
                <a:cs typeface="Consolas" charset="0"/>
              </a:rPr>
              <a:t> %</a:t>
            </a:r>
            <a:r>
              <a:rPr lang="en-US" sz="1800" dirty="0" err="1">
                <a:solidFill>
                  <a:srgbClr val="800000"/>
                </a:solidFill>
                <a:latin typeface="Consolas" charset="0"/>
                <a:cs typeface="Consolas" charset="0"/>
              </a:rPr>
              <a:t>i</a:t>
            </a:r>
            <a:r>
              <a:rPr lang="en-US" sz="1800" dirty="0">
                <a:solidFill>
                  <a:srgbClr val="800000"/>
                </a:solidFill>
                <a:latin typeface="Consolas" charset="0"/>
                <a:cs typeface="Consolas" charset="0"/>
              </a:rPr>
              <a:t> %</a:t>
            </a:r>
            <a:r>
              <a:rPr lang="en-US" sz="1800" dirty="0" err="1">
                <a:solidFill>
                  <a:srgbClr val="800000"/>
                </a:solidFill>
                <a:latin typeface="Consolas" charset="0"/>
                <a:cs typeface="Consolas" charset="0"/>
              </a:rPr>
              <a:t>i</a:t>
            </a:r>
            <a:r>
              <a:rPr lang="en-US" sz="1800" dirty="0">
                <a:solidFill>
                  <a:srgbClr val="800000"/>
                </a:solidFill>
                <a:latin typeface="Consolas" charset="0"/>
                <a:cs typeface="Consolas" charset="0"/>
              </a:rPr>
              <a:t> ..."</a:t>
            </a:r>
            <a:r>
              <a:rPr lang="en-US" sz="1800" dirty="0">
                <a:latin typeface="Consolas" charset="0"/>
                <a:cs typeface="Consolas" charset="0"/>
              </a:rPr>
              <a:t> </a:t>
            </a:r>
            <a:r>
              <a:rPr lang="en-US" sz="1800" dirty="0" err="1">
                <a:latin typeface="Consolas" charset="0"/>
                <a:cs typeface="Consolas" charset="0"/>
              </a:rPr>
              <a:t>bytesRead</a:t>
            </a:r>
            <a:r>
              <a:rPr lang="en-US" sz="1800" dirty="0">
                <a:latin typeface="Consolas" charset="0"/>
                <a:cs typeface="Consolas" charset="0"/>
              </a:rPr>
              <a:t> data.[1] data.[2] data.[3</a:t>
            </a:r>
            <a:r>
              <a:rPr lang="en-US" sz="1800" dirty="0" smtClean="0">
                <a:latin typeface="Consolas" charset="0"/>
                <a:cs typeface="Consolas" charset="0"/>
              </a:rPr>
              <a:t>] }</a:t>
            </a:r>
            <a:endParaRPr lang="en-US" sz="1800" dirty="0">
              <a:latin typeface="Consolas" charset="0"/>
              <a:cs typeface="Consolas" charset="0"/>
            </a:endParaRPr>
          </a:p>
        </p:txBody>
      </p:sp>
      <p:sp>
        <p:nvSpPr>
          <p:cNvPr id="6" name="Content Placeholder 2"/>
          <p:cNvSpPr>
            <a:spLocks noGrp="1"/>
          </p:cNvSpPr>
          <p:nvPr>
            <p:ph idx="4294967295"/>
          </p:nvPr>
        </p:nvSpPr>
        <p:spPr>
          <a:xfrm>
            <a:off x="152400" y="3311878"/>
            <a:ext cx="8839200" cy="1809750"/>
          </a:xfrm>
          <a:prstGeom prst="rect">
            <a:avLst/>
          </a:prstGeom>
        </p:spPr>
        <p:txBody>
          <a:bodyPr>
            <a:noAutofit/>
          </a:bodyPr>
          <a:lstStyle/>
          <a:p>
            <a:pPr lvl="1">
              <a:lnSpc>
                <a:spcPct val="95000"/>
              </a:lnSpc>
            </a:pPr>
            <a:r>
              <a:rPr lang="en-US" sz="1600" dirty="0" err="1">
                <a:latin typeface="Arial" charset="0"/>
              </a:rPr>
              <a:t>Async</a:t>
            </a:r>
            <a:r>
              <a:rPr lang="en-US" sz="1600" dirty="0">
                <a:latin typeface="Arial" charset="0"/>
              </a:rPr>
              <a:t> defines a block of code we would like to run asynchronously</a:t>
            </a:r>
          </a:p>
          <a:p>
            <a:pPr lvl="1">
              <a:lnSpc>
                <a:spcPct val="95000"/>
              </a:lnSpc>
            </a:pPr>
            <a:r>
              <a:rPr lang="en-US" sz="1600" dirty="0">
                <a:latin typeface="Arial" charset="0"/>
              </a:rPr>
              <a:t>We use let! instead of let</a:t>
            </a:r>
          </a:p>
          <a:p>
            <a:pPr lvl="2">
              <a:lnSpc>
                <a:spcPct val="95000"/>
              </a:lnSpc>
            </a:pPr>
            <a:r>
              <a:rPr lang="en-US" sz="1600" dirty="0">
                <a:latin typeface="Arial" charset="0"/>
              </a:rPr>
              <a:t>let! binds asynchronously, the computation in the </a:t>
            </a:r>
            <a:r>
              <a:rPr lang="en-US" sz="1600" dirty="0" err="1">
                <a:latin typeface="Arial" charset="0"/>
              </a:rPr>
              <a:t>async</a:t>
            </a:r>
            <a:r>
              <a:rPr lang="en-US" sz="1600" dirty="0">
                <a:latin typeface="Arial" charset="0"/>
              </a:rPr>
              <a:t> block waits until the let! completes</a:t>
            </a:r>
          </a:p>
          <a:p>
            <a:pPr lvl="2">
              <a:lnSpc>
                <a:spcPct val="95000"/>
              </a:lnSpc>
            </a:pPr>
            <a:r>
              <a:rPr lang="en-US" sz="1600" dirty="0">
                <a:latin typeface="Arial" charset="0"/>
              </a:rPr>
              <a:t>While it is waiting it does not </a:t>
            </a:r>
            <a:r>
              <a:rPr lang="en-US" sz="1600" dirty="0" smtClean="0">
                <a:latin typeface="Arial" charset="0"/>
              </a:rPr>
              <a:t>block</a:t>
            </a:r>
            <a:endParaRPr lang="en-US" sz="1600" dirty="0">
              <a:latin typeface="Arial" charset="0"/>
            </a:endParaRPr>
          </a:p>
          <a:p>
            <a:pPr lvl="2">
              <a:lnSpc>
                <a:spcPct val="95000"/>
              </a:lnSpc>
            </a:pPr>
            <a:r>
              <a:rPr lang="en-US" sz="1600" dirty="0">
                <a:latin typeface="Arial" charset="0"/>
              </a:rPr>
              <a:t>No program or OS thread is blocked</a:t>
            </a:r>
          </a:p>
        </p:txBody>
      </p:sp>
      <p:sp>
        <p:nvSpPr>
          <p:cNvPr id="3" name="Frame 2"/>
          <p:cNvSpPr/>
          <p:nvPr/>
        </p:nvSpPr>
        <p:spPr>
          <a:xfrm>
            <a:off x="4038600" y="1504950"/>
            <a:ext cx="1524000" cy="304800"/>
          </a:xfrm>
          <a:prstGeom prst="frame">
            <a:avLst/>
          </a:prstGeom>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31863313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normAutofit/>
          </a:bodyPr>
          <a:lstStyle>
            <a:extLst/>
          </a:lstStyle>
          <a:p>
            <a:pPr marL="514350" indent="-514350"/>
            <a:r>
              <a:rPr lang="en-US" dirty="0" smtClean="0"/>
              <a:t>Anatomy of Asynchronous Workflows</a:t>
            </a:r>
            <a:endParaRPr lang="en-US" dirty="0"/>
          </a:p>
        </p:txBody>
      </p:sp>
      <p:sp>
        <p:nvSpPr>
          <p:cNvPr id="5" name="Folded Corner 4"/>
          <p:cNvSpPr/>
          <p:nvPr/>
        </p:nvSpPr>
        <p:spPr>
          <a:xfrm>
            <a:off x="609600" y="1352550"/>
            <a:ext cx="6248400" cy="1739651"/>
          </a:xfrm>
          <a:prstGeom prst="foldedCorner">
            <a:avLst/>
          </a:prstGeom>
          <a:gradFill flip="none" rotWithShape="1">
            <a:gsLst>
              <a:gs pos="0">
                <a:schemeClr val="accent1">
                  <a:tint val="66000"/>
                  <a:satMod val="160000"/>
                  <a:alpha val="69000"/>
                </a:schemeClr>
              </a:gs>
              <a:gs pos="50000">
                <a:schemeClr val="accent1">
                  <a:tint val="44500"/>
                  <a:satMod val="160000"/>
                </a:schemeClr>
              </a:gs>
              <a:gs pos="100000">
                <a:schemeClr val="accent1">
                  <a:tint val="23500"/>
                  <a:satMod val="160000"/>
                </a:schemeClr>
              </a:gs>
            </a:gsLst>
            <a:lin ang="13500000" scaled="1"/>
            <a:tileRect/>
          </a:gradFill>
          <a:ln w="22225" cap="rnd"/>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r>
              <a:rPr lang="en-GB" b="1" dirty="0" err="1" smtClean="0">
                <a:solidFill>
                  <a:srgbClr val="000000"/>
                </a:solidFill>
                <a:latin typeface="Consolas" pitchFamily="49" charset="0"/>
                <a:cs typeface="Consolas" pitchFamily="49" charset="0"/>
              </a:rPr>
              <a:t>async</a:t>
            </a:r>
            <a:r>
              <a:rPr lang="en-GB" b="1" dirty="0" smtClean="0">
                <a:solidFill>
                  <a:srgbClr val="000000"/>
                </a:solidFill>
                <a:latin typeface="Consolas" pitchFamily="49" charset="0"/>
                <a:cs typeface="Consolas" pitchFamily="49" charset="0"/>
              </a:rPr>
              <a:t> { </a:t>
            </a:r>
            <a:r>
              <a:rPr lang="en-GB" b="1" dirty="0" smtClean="0">
                <a:solidFill>
                  <a:schemeClr val="accent2"/>
                </a:solidFill>
                <a:latin typeface="Consolas" pitchFamily="49" charset="0"/>
                <a:cs typeface="Consolas" pitchFamily="49" charset="0"/>
              </a:rPr>
              <a:t>let!</a:t>
            </a:r>
            <a:r>
              <a:rPr lang="en-GB" b="1" dirty="0" smtClean="0">
                <a:solidFill>
                  <a:schemeClr val="bg1"/>
                </a:solidFill>
                <a:latin typeface="Consolas" pitchFamily="49" charset="0"/>
                <a:cs typeface="Consolas" pitchFamily="49" charset="0"/>
              </a:rPr>
              <a:t> </a:t>
            </a:r>
            <a:r>
              <a:rPr lang="en-GB" b="1" dirty="0" smtClean="0">
                <a:solidFill>
                  <a:srgbClr val="000000"/>
                </a:solidFill>
                <a:latin typeface="Consolas" pitchFamily="49" charset="0"/>
                <a:cs typeface="Consolas" pitchFamily="49" charset="0"/>
              </a:rPr>
              <a:t>image = </a:t>
            </a:r>
            <a:r>
              <a:rPr lang="en-GB" b="1" dirty="0" err="1" smtClean="0">
                <a:solidFill>
                  <a:srgbClr val="008000"/>
                </a:solidFill>
                <a:latin typeface="Consolas" pitchFamily="49" charset="0"/>
                <a:cs typeface="Consolas" pitchFamily="49" charset="0"/>
              </a:rPr>
              <a:t>AsyncRead</a:t>
            </a:r>
            <a:r>
              <a:rPr lang="en-GB" b="1" dirty="0" smtClean="0">
                <a:solidFill>
                  <a:srgbClr val="008000"/>
                </a:solidFill>
                <a:latin typeface="Consolas" pitchFamily="49" charset="0"/>
                <a:cs typeface="Consolas" pitchFamily="49" charset="0"/>
              </a:rPr>
              <a:t> ”</a:t>
            </a:r>
            <a:r>
              <a:rPr lang="en-GB" b="1" dirty="0" err="1" smtClean="0">
                <a:solidFill>
                  <a:srgbClr val="008000"/>
                </a:solidFill>
                <a:latin typeface="Consolas" pitchFamily="49" charset="0"/>
                <a:cs typeface="Consolas" pitchFamily="49" charset="0"/>
              </a:rPr>
              <a:t>bugghina.jpg</a:t>
            </a:r>
            <a:r>
              <a:rPr lang="en-GB" b="1" dirty="0" smtClean="0">
                <a:solidFill>
                  <a:srgbClr val="008000"/>
                </a:solidFill>
                <a:latin typeface="Consolas" pitchFamily="49" charset="0"/>
                <a:cs typeface="Consolas" pitchFamily="49" charset="0"/>
              </a:rPr>
              <a:t>"</a:t>
            </a:r>
          </a:p>
          <a:p>
            <a:r>
              <a:rPr lang="en-GB" b="1" dirty="0" smtClean="0">
                <a:solidFill>
                  <a:schemeClr val="bg1"/>
                </a:solidFill>
                <a:latin typeface="Consolas" pitchFamily="49" charset="0"/>
                <a:cs typeface="Consolas" pitchFamily="49" charset="0"/>
              </a:rPr>
              <a:t>        </a:t>
            </a:r>
            <a:r>
              <a:rPr lang="en-GB" b="1" dirty="0" smtClean="0">
                <a:solidFill>
                  <a:schemeClr val="accent2"/>
                </a:solidFill>
                <a:latin typeface="Consolas" pitchFamily="49" charset="0"/>
                <a:cs typeface="Consolas" pitchFamily="49" charset="0"/>
              </a:rPr>
              <a:t>let</a:t>
            </a:r>
            <a:r>
              <a:rPr lang="en-GB" b="1" dirty="0" smtClean="0">
                <a:solidFill>
                  <a:schemeClr val="bg1"/>
                </a:solidFill>
                <a:latin typeface="Consolas" pitchFamily="49" charset="0"/>
                <a:cs typeface="Consolas" pitchFamily="49" charset="0"/>
              </a:rPr>
              <a:t> </a:t>
            </a:r>
            <a:r>
              <a:rPr lang="en-GB" b="1" dirty="0" smtClean="0">
                <a:solidFill>
                  <a:srgbClr val="000000"/>
                </a:solidFill>
                <a:latin typeface="Consolas" pitchFamily="49" charset="0"/>
                <a:cs typeface="Consolas" pitchFamily="49" charset="0"/>
              </a:rPr>
              <a:t>image2 = f image</a:t>
            </a:r>
          </a:p>
          <a:p>
            <a:r>
              <a:rPr lang="en-GB" b="1" dirty="0" smtClean="0">
                <a:solidFill>
                  <a:schemeClr val="bg1"/>
                </a:solidFill>
                <a:latin typeface="Consolas" pitchFamily="49" charset="0"/>
                <a:cs typeface="Consolas" pitchFamily="49" charset="0"/>
              </a:rPr>
              <a:t>        </a:t>
            </a:r>
            <a:r>
              <a:rPr lang="en-GB" b="1" dirty="0" smtClean="0">
                <a:solidFill>
                  <a:schemeClr val="accent2"/>
                </a:solidFill>
                <a:latin typeface="Consolas" pitchFamily="49" charset="0"/>
                <a:cs typeface="Consolas" pitchFamily="49" charset="0"/>
              </a:rPr>
              <a:t>do! </a:t>
            </a:r>
            <a:r>
              <a:rPr lang="en-GB" b="1" dirty="0" err="1" smtClean="0">
                <a:solidFill>
                  <a:srgbClr val="000000"/>
                </a:solidFill>
                <a:latin typeface="Consolas" pitchFamily="49" charset="0"/>
                <a:cs typeface="Consolas" pitchFamily="49" charset="0"/>
              </a:rPr>
              <a:t>AsyncWrite</a:t>
            </a:r>
            <a:r>
              <a:rPr lang="en-GB" b="1" dirty="0" smtClean="0">
                <a:solidFill>
                  <a:srgbClr val="000000"/>
                </a:solidFill>
                <a:latin typeface="Consolas" pitchFamily="49" charset="0"/>
                <a:cs typeface="Consolas" pitchFamily="49" charset="0"/>
              </a:rPr>
              <a:t> image2 ”</a:t>
            </a:r>
            <a:r>
              <a:rPr lang="en-GB" b="1" dirty="0" err="1" smtClean="0">
                <a:solidFill>
                  <a:srgbClr val="000000"/>
                </a:solidFill>
                <a:latin typeface="Consolas" pitchFamily="49" charset="0"/>
                <a:cs typeface="Consolas" pitchFamily="49" charset="0"/>
              </a:rPr>
              <a:t>dog.jpg</a:t>
            </a:r>
            <a:r>
              <a:rPr lang="en-GB" b="1" dirty="0" smtClean="0">
                <a:solidFill>
                  <a:srgbClr val="000000"/>
                </a:solidFill>
                <a:latin typeface="Consolas" pitchFamily="49" charset="0"/>
                <a:cs typeface="Consolas" pitchFamily="49" charset="0"/>
              </a:rPr>
              <a:t>"</a:t>
            </a:r>
          </a:p>
          <a:p>
            <a:r>
              <a:rPr lang="en-GB" b="1" dirty="0" smtClean="0">
                <a:solidFill>
                  <a:schemeClr val="bg1"/>
                </a:solidFill>
                <a:latin typeface="Consolas" pitchFamily="49" charset="0"/>
                <a:cs typeface="Consolas" pitchFamily="49" charset="0"/>
              </a:rPr>
              <a:t>        </a:t>
            </a:r>
            <a:r>
              <a:rPr lang="en-GB" b="1" dirty="0" smtClean="0">
                <a:solidFill>
                  <a:schemeClr val="accent2"/>
                </a:solidFill>
                <a:latin typeface="Consolas" pitchFamily="49" charset="0"/>
                <a:cs typeface="Consolas" pitchFamily="49" charset="0"/>
              </a:rPr>
              <a:t>do </a:t>
            </a:r>
            <a:r>
              <a:rPr lang="en-GB" b="1" dirty="0" err="1" smtClean="0">
                <a:solidFill>
                  <a:srgbClr val="000000"/>
                </a:solidFill>
                <a:latin typeface="Consolas" pitchFamily="49" charset="0"/>
                <a:cs typeface="Consolas" pitchFamily="49" charset="0"/>
              </a:rPr>
              <a:t>printfn</a:t>
            </a:r>
            <a:r>
              <a:rPr lang="en-GB" b="1" dirty="0" smtClean="0">
                <a:solidFill>
                  <a:srgbClr val="000000"/>
                </a:solidFill>
                <a:latin typeface="Consolas" pitchFamily="49" charset="0"/>
                <a:cs typeface="Consolas" pitchFamily="49" charset="0"/>
              </a:rPr>
              <a:t> "done!" </a:t>
            </a:r>
          </a:p>
          <a:p>
            <a:r>
              <a:rPr lang="en-GB" b="1" dirty="0" smtClean="0">
                <a:solidFill>
                  <a:schemeClr val="bg1"/>
                </a:solidFill>
                <a:latin typeface="Consolas" pitchFamily="49" charset="0"/>
                <a:cs typeface="Consolas" pitchFamily="49" charset="0"/>
              </a:rPr>
              <a:t>        </a:t>
            </a:r>
            <a:r>
              <a:rPr lang="en-GB" b="1" dirty="0" smtClean="0">
                <a:solidFill>
                  <a:schemeClr val="accent2"/>
                </a:solidFill>
                <a:latin typeface="Consolas" pitchFamily="49" charset="0"/>
                <a:cs typeface="Consolas" pitchFamily="49" charset="0"/>
              </a:rPr>
              <a:t>return </a:t>
            </a:r>
            <a:r>
              <a:rPr lang="en-GB" b="1" dirty="0" smtClean="0">
                <a:solidFill>
                  <a:srgbClr val="000000"/>
                </a:solidFill>
                <a:latin typeface="Consolas" pitchFamily="49" charset="0"/>
                <a:cs typeface="Consolas" pitchFamily="49" charset="0"/>
              </a:rPr>
              <a:t>image2 }</a:t>
            </a:r>
          </a:p>
        </p:txBody>
      </p:sp>
      <p:sp>
        <p:nvSpPr>
          <p:cNvPr id="8" name="Folded Corner 7"/>
          <p:cNvSpPr/>
          <p:nvPr/>
        </p:nvSpPr>
        <p:spPr>
          <a:xfrm>
            <a:off x="2057400" y="2876550"/>
            <a:ext cx="6934200" cy="2070228"/>
          </a:xfrm>
          <a:prstGeom prst="foldedCorner">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r>
              <a:rPr lang="en-GB" dirty="0" err="1" smtClean="0">
                <a:solidFill>
                  <a:schemeClr val="tx1"/>
                </a:solidFill>
                <a:latin typeface="Consolas" pitchFamily="49" charset="0"/>
                <a:cs typeface="Consolas" pitchFamily="49" charset="0"/>
              </a:rPr>
              <a:t>async.</a:t>
            </a:r>
            <a:r>
              <a:rPr lang="en-GB" dirty="0" err="1" smtClean="0">
                <a:solidFill>
                  <a:srgbClr val="DA1F28"/>
                </a:solidFill>
                <a:latin typeface="Consolas" pitchFamily="49" charset="0"/>
                <a:cs typeface="Consolas" pitchFamily="49" charset="0"/>
              </a:rPr>
              <a:t>Delay</a:t>
            </a:r>
            <a:r>
              <a:rPr lang="en-GB" dirty="0" smtClean="0">
                <a:solidFill>
                  <a:schemeClr val="tx1"/>
                </a:solidFill>
                <a:latin typeface="Consolas" pitchFamily="49" charset="0"/>
                <a:cs typeface="Consolas" pitchFamily="49" charset="0"/>
              </a:rPr>
              <a:t>(fun () -&gt; </a:t>
            </a:r>
          </a:p>
          <a:p>
            <a:r>
              <a:rPr lang="en-GB" dirty="0" smtClean="0">
                <a:solidFill>
                  <a:schemeClr val="tx1"/>
                </a:solidFill>
                <a:latin typeface="Consolas" pitchFamily="49" charset="0"/>
                <a:cs typeface="Consolas" pitchFamily="49" charset="0"/>
              </a:rPr>
              <a:t>    </a:t>
            </a:r>
            <a:r>
              <a:rPr lang="en-GB" dirty="0" err="1" smtClean="0">
                <a:solidFill>
                  <a:schemeClr val="tx1"/>
                </a:solidFill>
                <a:latin typeface="Consolas" pitchFamily="49" charset="0"/>
                <a:cs typeface="Consolas" pitchFamily="49" charset="0"/>
              </a:rPr>
              <a:t>async.</a:t>
            </a:r>
            <a:r>
              <a:rPr lang="en-GB" dirty="0" err="1" smtClean="0">
                <a:solidFill>
                  <a:srgbClr val="DA1F28"/>
                </a:solidFill>
                <a:latin typeface="Consolas" pitchFamily="49" charset="0"/>
                <a:cs typeface="Consolas" pitchFamily="49" charset="0"/>
              </a:rPr>
              <a:t>Bind</a:t>
            </a:r>
            <a:r>
              <a:rPr lang="en-GB" dirty="0" smtClean="0">
                <a:solidFill>
                  <a:schemeClr val="tx1"/>
                </a:solidFill>
                <a:latin typeface="Consolas" pitchFamily="49" charset="0"/>
                <a:cs typeface="Consolas" pitchFamily="49" charset="0"/>
              </a:rPr>
              <a:t>(</a:t>
            </a:r>
            <a:r>
              <a:rPr lang="en-GB" dirty="0" err="1" smtClean="0">
                <a:solidFill>
                  <a:schemeClr val="tx1"/>
                </a:solidFill>
                <a:latin typeface="Consolas" pitchFamily="49" charset="0"/>
                <a:cs typeface="Consolas" pitchFamily="49" charset="0"/>
              </a:rPr>
              <a:t>ReadAsync</a:t>
            </a:r>
            <a:r>
              <a:rPr lang="en-GB" dirty="0" smtClean="0">
                <a:solidFill>
                  <a:schemeClr val="tx1"/>
                </a:solidFill>
                <a:latin typeface="Consolas" pitchFamily="49" charset="0"/>
                <a:cs typeface="Consolas" pitchFamily="49" charset="0"/>
              </a:rPr>
              <a:t> ”</a:t>
            </a:r>
            <a:r>
              <a:rPr lang="en-GB" dirty="0" err="1" smtClean="0">
                <a:solidFill>
                  <a:schemeClr val="tx1"/>
                </a:solidFill>
                <a:latin typeface="Consolas" pitchFamily="49" charset="0"/>
                <a:cs typeface="Consolas" pitchFamily="49" charset="0"/>
              </a:rPr>
              <a:t>bugghina.jpg</a:t>
            </a:r>
            <a:r>
              <a:rPr lang="en-GB" dirty="0" smtClean="0">
                <a:solidFill>
                  <a:schemeClr val="tx1"/>
                </a:solidFill>
                <a:latin typeface="Consolas" pitchFamily="49" charset="0"/>
                <a:cs typeface="Consolas" pitchFamily="49" charset="0"/>
              </a:rPr>
              <a:t>", (fun image -&gt;</a:t>
            </a:r>
          </a:p>
          <a:p>
            <a:r>
              <a:rPr lang="en-GB" dirty="0" smtClean="0">
                <a:solidFill>
                  <a:schemeClr val="tx1"/>
                </a:solidFill>
                <a:latin typeface="Consolas" pitchFamily="49" charset="0"/>
                <a:cs typeface="Consolas" pitchFamily="49" charset="0"/>
              </a:rPr>
              <a:t>        let image2 = f image</a:t>
            </a:r>
          </a:p>
          <a:p>
            <a:r>
              <a:rPr lang="en-GB" dirty="0" smtClean="0">
                <a:solidFill>
                  <a:schemeClr val="tx1"/>
                </a:solidFill>
                <a:latin typeface="Consolas" pitchFamily="49" charset="0"/>
                <a:cs typeface="Consolas" pitchFamily="49" charset="0"/>
              </a:rPr>
              <a:t>        </a:t>
            </a:r>
            <a:r>
              <a:rPr lang="en-GB" dirty="0" err="1" smtClean="0">
                <a:solidFill>
                  <a:schemeClr val="tx1"/>
                </a:solidFill>
                <a:latin typeface="Consolas" pitchFamily="49" charset="0"/>
                <a:cs typeface="Consolas" pitchFamily="49" charset="0"/>
              </a:rPr>
              <a:t>async.</a:t>
            </a:r>
            <a:r>
              <a:rPr lang="en-GB" dirty="0" err="1" smtClean="0">
                <a:solidFill>
                  <a:srgbClr val="DA1F28"/>
                </a:solidFill>
                <a:latin typeface="Consolas" pitchFamily="49" charset="0"/>
                <a:cs typeface="Consolas" pitchFamily="49" charset="0"/>
              </a:rPr>
              <a:t>Bind</a:t>
            </a:r>
            <a:r>
              <a:rPr lang="en-GB" dirty="0" smtClean="0">
                <a:solidFill>
                  <a:schemeClr val="tx1"/>
                </a:solidFill>
                <a:latin typeface="Consolas" pitchFamily="49" charset="0"/>
                <a:cs typeface="Consolas" pitchFamily="49" charset="0"/>
              </a:rPr>
              <a:t>(</a:t>
            </a:r>
            <a:r>
              <a:rPr lang="en-GB" dirty="0" err="1" smtClean="0">
                <a:solidFill>
                  <a:schemeClr val="tx1"/>
                </a:solidFill>
                <a:latin typeface="Consolas" pitchFamily="49" charset="0"/>
                <a:cs typeface="Consolas" pitchFamily="49" charset="0"/>
              </a:rPr>
              <a:t>writeAsync</a:t>
            </a:r>
            <a:r>
              <a:rPr lang="en-GB" dirty="0" smtClean="0">
                <a:solidFill>
                  <a:schemeClr val="tx1"/>
                </a:solidFill>
                <a:latin typeface="Consolas" pitchFamily="49" charset="0"/>
                <a:cs typeface="Consolas" pitchFamily="49" charset="0"/>
              </a:rPr>
              <a:t> ”</a:t>
            </a:r>
            <a:r>
              <a:rPr lang="en-GB" dirty="0" err="1" smtClean="0">
                <a:solidFill>
                  <a:schemeClr val="tx1"/>
                </a:solidFill>
                <a:latin typeface="Consolas" pitchFamily="49" charset="0"/>
                <a:cs typeface="Consolas" pitchFamily="49" charset="0"/>
              </a:rPr>
              <a:t>dog.jpg</a:t>
            </a:r>
            <a:r>
              <a:rPr lang="en-GB" dirty="0" smtClean="0">
                <a:solidFill>
                  <a:schemeClr val="tx1"/>
                </a:solidFill>
                <a:latin typeface="Consolas" pitchFamily="49" charset="0"/>
                <a:cs typeface="Consolas" pitchFamily="49" charset="0"/>
              </a:rPr>
              <a:t>",(fun () -&gt;</a:t>
            </a:r>
          </a:p>
          <a:p>
            <a:r>
              <a:rPr lang="en-GB" dirty="0" smtClean="0">
                <a:solidFill>
                  <a:schemeClr val="tx1"/>
                </a:solidFill>
                <a:latin typeface="Consolas" pitchFamily="49" charset="0"/>
                <a:cs typeface="Consolas" pitchFamily="49" charset="0"/>
              </a:rPr>
              <a:t>            </a:t>
            </a:r>
            <a:r>
              <a:rPr lang="en-GB" dirty="0" err="1" smtClean="0">
                <a:solidFill>
                  <a:schemeClr val="tx1"/>
                </a:solidFill>
                <a:latin typeface="Consolas" pitchFamily="49" charset="0"/>
                <a:cs typeface="Consolas" pitchFamily="49" charset="0"/>
              </a:rPr>
              <a:t>printfn</a:t>
            </a:r>
            <a:r>
              <a:rPr lang="en-GB" dirty="0" smtClean="0">
                <a:solidFill>
                  <a:schemeClr val="tx1"/>
                </a:solidFill>
                <a:latin typeface="Consolas" pitchFamily="49" charset="0"/>
                <a:cs typeface="Consolas" pitchFamily="49" charset="0"/>
              </a:rPr>
              <a:t> "done!"</a:t>
            </a:r>
          </a:p>
          <a:p>
            <a:r>
              <a:rPr lang="en-GB" dirty="0" smtClean="0">
                <a:solidFill>
                  <a:schemeClr val="tx1"/>
                </a:solidFill>
                <a:latin typeface="Consolas" pitchFamily="49" charset="0"/>
                <a:cs typeface="Consolas" pitchFamily="49" charset="0"/>
              </a:rPr>
              <a:t>            </a:t>
            </a:r>
            <a:r>
              <a:rPr lang="en-GB" dirty="0" err="1" smtClean="0">
                <a:solidFill>
                  <a:schemeClr val="tx1"/>
                </a:solidFill>
                <a:latin typeface="Consolas" pitchFamily="49" charset="0"/>
                <a:cs typeface="Consolas" pitchFamily="49" charset="0"/>
              </a:rPr>
              <a:t>async.</a:t>
            </a:r>
            <a:r>
              <a:rPr lang="en-GB" dirty="0" err="1" smtClean="0">
                <a:solidFill>
                  <a:srgbClr val="DA1F28"/>
                </a:solidFill>
                <a:latin typeface="Consolas" pitchFamily="49" charset="0"/>
                <a:cs typeface="Consolas" pitchFamily="49" charset="0"/>
              </a:rPr>
              <a:t>Return</a:t>
            </a:r>
            <a:r>
              <a:rPr lang="en-GB" dirty="0" smtClean="0">
                <a:solidFill>
                  <a:schemeClr val="tx1"/>
                </a:solidFill>
                <a:latin typeface="Consolas" pitchFamily="49" charset="0"/>
                <a:cs typeface="Consolas" pitchFamily="49" charset="0"/>
              </a:rPr>
              <a:t>())))))</a:t>
            </a:r>
          </a:p>
        </p:txBody>
      </p:sp>
    </p:spTree>
    <p:extLst>
      <p:ext uri="{BB962C8B-B14F-4D97-AF65-F5344CB8AC3E}">
        <p14:creationId xmlns:p14="http://schemas.microsoft.com/office/powerpoint/2010/main" val="2829856515"/>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a:xfrm>
            <a:off x="685800" y="118110"/>
            <a:ext cx="8153400" cy="1005840"/>
          </a:xfrm>
        </p:spPr>
        <p:txBody>
          <a:bodyPr>
            <a:normAutofit/>
          </a:bodyPr>
          <a:lstStyle>
            <a:extLst/>
          </a:lstStyle>
          <a:p>
            <a:pPr marL="514350" indent="-514350"/>
            <a:r>
              <a:rPr lang="en-US" dirty="0" err="1" smtClean="0"/>
              <a:t>Async</a:t>
            </a:r>
            <a:r>
              <a:rPr lang="en-US" dirty="0" smtClean="0"/>
              <a:t> – </a:t>
            </a:r>
            <a:r>
              <a:rPr lang="en-US" sz="4000" dirty="0" smtClean="0">
                <a:latin typeface="Consolas" charset="0"/>
                <a:cs typeface="Consolas" charset="0"/>
              </a:rPr>
              <a:t>Exceptions &amp;</a:t>
            </a:r>
            <a:r>
              <a:rPr lang="en-US" dirty="0" smtClean="0"/>
              <a:t> </a:t>
            </a:r>
            <a:r>
              <a:rPr lang="en-US" sz="4400" dirty="0" smtClean="0">
                <a:latin typeface="Consolas" charset="0"/>
                <a:cs typeface="Consolas" charset="0"/>
              </a:rPr>
              <a:t>Parallel </a:t>
            </a:r>
            <a:endParaRPr lang="en-US" dirty="0"/>
          </a:p>
        </p:txBody>
      </p:sp>
      <p:pic>
        <p:nvPicPr>
          <p:cNvPr id="3" name="Picture 2"/>
          <p:cNvPicPr>
            <a:picLocks noChangeAspect="1"/>
          </p:cNvPicPr>
          <p:nvPr/>
        </p:nvPicPr>
        <p:blipFill>
          <a:blip r:embed="rId3"/>
          <a:stretch>
            <a:fillRect/>
          </a:stretch>
        </p:blipFill>
        <p:spPr>
          <a:xfrm>
            <a:off x="361709" y="2379881"/>
            <a:ext cx="8477491" cy="2590800"/>
          </a:xfrm>
          <a:prstGeom prst="rect">
            <a:avLst/>
          </a:prstGeom>
        </p:spPr>
      </p:pic>
      <p:sp>
        <p:nvSpPr>
          <p:cNvPr id="5" name="Rectangle 4"/>
          <p:cNvSpPr/>
          <p:nvPr/>
        </p:nvSpPr>
        <p:spPr>
          <a:xfrm>
            <a:off x="361709" y="1428750"/>
            <a:ext cx="8629891" cy="738664"/>
          </a:xfrm>
          <a:prstGeom prst="rect">
            <a:avLst/>
          </a:prstGeom>
        </p:spPr>
        <p:txBody>
          <a:bodyPr wrap="square">
            <a:spAutoFit/>
          </a:bodyPr>
          <a:lstStyle/>
          <a:p>
            <a:r>
              <a:rPr lang="en-US" sz="2100" dirty="0"/>
              <a:t>Creates an asynchronous computation that executes all the given asynchronous </a:t>
            </a:r>
            <a:r>
              <a:rPr lang="en-US" sz="2100" dirty="0" smtClean="0"/>
              <a:t>computations queueing </a:t>
            </a:r>
            <a:r>
              <a:rPr lang="en-US" sz="2100" dirty="0"/>
              <a:t>each as work items and using a fork/join pattern.</a:t>
            </a:r>
          </a:p>
        </p:txBody>
      </p:sp>
    </p:spTree>
    <p:extLst>
      <p:ext uri="{BB962C8B-B14F-4D97-AF65-F5344CB8AC3E}">
        <p14:creationId xmlns:p14="http://schemas.microsoft.com/office/powerpoint/2010/main" val="2481702262"/>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normAutofit/>
          </a:bodyPr>
          <a:lstStyle>
            <a:extLst/>
          </a:lstStyle>
          <a:p>
            <a:pPr marL="514350" indent="-514350"/>
            <a:r>
              <a:rPr lang="en-US" dirty="0" err="1" smtClean="0"/>
              <a:t>Async</a:t>
            </a:r>
            <a:r>
              <a:rPr lang="en-US" dirty="0" smtClean="0"/>
              <a:t> - </a:t>
            </a:r>
            <a:r>
              <a:rPr lang="en-US" sz="4400" dirty="0" smtClean="0">
                <a:latin typeface="Consolas" charset="0"/>
                <a:cs typeface="Consolas" charset="0"/>
              </a:rPr>
              <a:t>Cancellation</a:t>
            </a:r>
            <a:endParaRPr lang="en-US" dirty="0"/>
          </a:p>
        </p:txBody>
      </p:sp>
      <p:sp>
        <p:nvSpPr>
          <p:cNvPr id="6" name="Rectangle 5"/>
          <p:cNvSpPr>
            <a:spLocks noGrp="1"/>
          </p:cNvSpPr>
          <p:nvPr>
            <p:ph sz="quarter" idx="13"/>
          </p:nvPr>
        </p:nvSpPr>
        <p:spPr>
          <a:xfrm>
            <a:off x="25400" y="1352550"/>
            <a:ext cx="8153400" cy="3352799"/>
          </a:xfrm>
        </p:spPr>
        <p:txBody>
          <a:bodyPr>
            <a:normAutofit/>
          </a:bodyPr>
          <a:lstStyle>
            <a:extLst/>
          </a:lstStyle>
          <a:p>
            <a:pPr marL="685800" lvl="2" indent="0">
              <a:lnSpc>
                <a:spcPct val="95000"/>
              </a:lnSpc>
              <a:buNone/>
            </a:pPr>
            <a:r>
              <a:rPr lang="en-US" sz="1800" b="1" i="1" dirty="0" smtClean="0">
                <a:latin typeface="Arial" charset="0"/>
              </a:rPr>
              <a:t>The Asynchronous </a:t>
            </a:r>
            <a:r>
              <a:rPr lang="en-US" sz="1800" b="1" i="1" dirty="0">
                <a:latin typeface="Arial" charset="0"/>
              </a:rPr>
              <a:t>workflows can be </a:t>
            </a:r>
            <a:r>
              <a:rPr lang="en-US" sz="1800" b="1" i="1" dirty="0" smtClean="0">
                <a:latin typeface="Arial" charset="0"/>
              </a:rPr>
              <a:t>cancelled!</a:t>
            </a:r>
            <a:endParaRPr lang="en-US" sz="1800" b="1" i="1" dirty="0">
              <a:latin typeface="Arial" charset="0"/>
            </a:endParaRPr>
          </a:p>
          <a:p>
            <a:pPr marL="685800" lvl="2" indent="0">
              <a:lnSpc>
                <a:spcPct val="95000"/>
              </a:lnSpc>
              <a:buNone/>
            </a:pPr>
            <a:endParaRPr lang="en-US" sz="800" dirty="0">
              <a:latin typeface="Arial" charset="0"/>
            </a:endParaRPr>
          </a:p>
          <a:p>
            <a:pPr marL="1143000" lvl="3" indent="0">
              <a:lnSpc>
                <a:spcPct val="95000"/>
              </a:lnSpc>
              <a:buNone/>
            </a:pPr>
            <a:r>
              <a:rPr lang="en-US" i="1" dirty="0" smtClean="0">
                <a:latin typeface="Arial" charset="0"/>
              </a:rPr>
              <a:t>Cancelling </a:t>
            </a:r>
            <a:r>
              <a:rPr lang="en-US" i="1" dirty="0">
                <a:latin typeface="Arial" charset="0"/>
              </a:rPr>
              <a:t>an </a:t>
            </a:r>
            <a:r>
              <a:rPr lang="en-US" i="1" dirty="0" err="1">
                <a:latin typeface="Arial" charset="0"/>
              </a:rPr>
              <a:t>async</a:t>
            </a:r>
            <a:r>
              <a:rPr lang="en-US" i="1" dirty="0">
                <a:latin typeface="Arial" charset="0"/>
              </a:rPr>
              <a:t> workflow is a </a:t>
            </a:r>
            <a:r>
              <a:rPr lang="en-US" i="1" dirty="0" smtClean="0">
                <a:latin typeface="Arial" charset="0"/>
              </a:rPr>
              <a:t>request …</a:t>
            </a:r>
            <a:endParaRPr lang="en-US" i="1" dirty="0">
              <a:latin typeface="Arial" charset="0"/>
            </a:endParaRPr>
          </a:p>
          <a:p>
            <a:pPr marL="1143000" lvl="3" indent="0">
              <a:lnSpc>
                <a:spcPct val="95000"/>
              </a:lnSpc>
              <a:buNone/>
            </a:pPr>
            <a:r>
              <a:rPr lang="en-US" i="1" dirty="0" smtClean="0">
                <a:latin typeface="Arial" charset="0"/>
              </a:rPr>
              <a:t>	The </a:t>
            </a:r>
            <a:r>
              <a:rPr lang="en-US" i="1" dirty="0">
                <a:latin typeface="Arial" charset="0"/>
              </a:rPr>
              <a:t>task does not immediately </a:t>
            </a:r>
            <a:r>
              <a:rPr lang="en-US" i="1" dirty="0" smtClean="0">
                <a:latin typeface="Arial" charset="0"/>
              </a:rPr>
              <a:t>terminate</a:t>
            </a:r>
          </a:p>
          <a:p>
            <a:pPr marL="1143000" lvl="3" indent="0">
              <a:lnSpc>
                <a:spcPct val="95000"/>
              </a:lnSpc>
              <a:buNone/>
            </a:pPr>
            <a:endParaRPr lang="en-US" sz="800" i="1" dirty="0">
              <a:latin typeface="Arial" charset="0"/>
            </a:endParaRPr>
          </a:p>
          <a:p>
            <a:pPr lvl="2">
              <a:lnSpc>
                <a:spcPct val="95000"/>
              </a:lnSpc>
            </a:pPr>
            <a:r>
              <a:rPr lang="en-US" sz="1800" i="1" dirty="0" err="1" smtClean="0">
                <a:latin typeface="Arial" charset="0"/>
              </a:rPr>
              <a:t>Async.TryCancelled</a:t>
            </a:r>
            <a:r>
              <a:rPr lang="en-US" sz="1800" i="1" dirty="0" smtClean="0">
                <a:latin typeface="Arial" charset="0"/>
              </a:rPr>
              <a:t>()</a:t>
            </a:r>
          </a:p>
          <a:p>
            <a:pPr lvl="2">
              <a:lnSpc>
                <a:spcPct val="95000"/>
              </a:lnSpc>
            </a:pPr>
            <a:r>
              <a:rPr lang="en-US" sz="1800" i="1" dirty="0" err="1" smtClean="0">
                <a:latin typeface="Arial" charset="0"/>
              </a:rPr>
              <a:t>CancellationToken</a:t>
            </a:r>
            <a:r>
              <a:rPr lang="en-US" sz="1800" i="1" dirty="0" smtClean="0">
                <a:latin typeface="Arial" charset="0"/>
              </a:rPr>
              <a:t>()</a:t>
            </a:r>
            <a:endParaRPr lang="en-US" sz="1800" dirty="0">
              <a:latin typeface="Arial" charset="0"/>
            </a:endParaRPr>
          </a:p>
        </p:txBody>
      </p:sp>
      <p:pic>
        <p:nvPicPr>
          <p:cNvPr id="4" name="Picture 3"/>
          <p:cNvPicPr>
            <a:picLocks noChangeAspect="1"/>
          </p:cNvPicPr>
          <p:nvPr/>
        </p:nvPicPr>
        <p:blipFill>
          <a:blip r:embed="rId3"/>
          <a:stretch>
            <a:fillRect/>
          </a:stretch>
        </p:blipFill>
        <p:spPr>
          <a:xfrm>
            <a:off x="322729" y="3404629"/>
            <a:ext cx="8458200" cy="1719821"/>
          </a:xfrm>
          <a:prstGeom prst="rect">
            <a:avLst/>
          </a:prstGeom>
        </p:spPr>
      </p:pic>
    </p:spTree>
    <p:extLst>
      <p:ext uri="{BB962C8B-B14F-4D97-AF65-F5344CB8AC3E}">
        <p14:creationId xmlns:p14="http://schemas.microsoft.com/office/powerpoint/2010/main" val="3524633622"/>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normAutofit fontScale="90000"/>
          </a:bodyPr>
          <a:lstStyle>
            <a:extLst/>
          </a:lstStyle>
          <a:p>
            <a:pPr marL="514350" indent="-514350"/>
            <a:r>
              <a:rPr lang="en-US" dirty="0" err="1" smtClean="0"/>
              <a:t>Async</a:t>
            </a:r>
            <a:r>
              <a:rPr lang="en-US" dirty="0" smtClean="0"/>
              <a:t> - </a:t>
            </a:r>
            <a:r>
              <a:rPr lang="en-US" sz="4400" dirty="0" err="1">
                <a:latin typeface="Consolas" charset="0"/>
                <a:cs typeface="Consolas" charset="0"/>
              </a:rPr>
              <a:t>StartWithContinuations</a:t>
            </a:r>
            <a:endParaRPr lang="en-US" dirty="0"/>
          </a:p>
        </p:txBody>
      </p:sp>
      <p:sp>
        <p:nvSpPr>
          <p:cNvPr id="6" name="Rectangle 5"/>
          <p:cNvSpPr>
            <a:spLocks noGrp="1"/>
          </p:cNvSpPr>
          <p:nvPr>
            <p:ph sz="quarter" idx="13"/>
          </p:nvPr>
        </p:nvSpPr>
        <p:spPr>
          <a:xfrm>
            <a:off x="114300" y="1428750"/>
            <a:ext cx="8915400" cy="3810000"/>
          </a:xfrm>
        </p:spPr>
        <p:txBody>
          <a:bodyPr>
            <a:normAutofit fontScale="70000" lnSpcReduction="20000"/>
          </a:bodyPr>
          <a:lstStyle>
            <a:extLst/>
          </a:lstStyle>
          <a:p>
            <a:pPr lvl="2">
              <a:lnSpc>
                <a:spcPct val="95000"/>
              </a:lnSpc>
              <a:buFont typeface="Times New Roman" charset="0"/>
              <a:buChar char="•"/>
            </a:pPr>
            <a:r>
              <a:rPr lang="en-US" sz="2600" dirty="0">
                <a:latin typeface="Arial" charset="0"/>
              </a:rPr>
              <a:t>What do we do if our parallel code throws an exception?</a:t>
            </a:r>
          </a:p>
          <a:p>
            <a:pPr lvl="2">
              <a:lnSpc>
                <a:spcPct val="95000"/>
              </a:lnSpc>
              <a:buFont typeface="Times New Roman" charset="0"/>
              <a:buChar char="•"/>
            </a:pPr>
            <a:r>
              <a:rPr lang="en-US" sz="2600" dirty="0">
                <a:latin typeface="Arial" charset="0"/>
              </a:rPr>
              <a:t>What do we do if we need to cancel our parallel jobs?</a:t>
            </a:r>
          </a:p>
          <a:p>
            <a:pPr lvl="2">
              <a:lnSpc>
                <a:spcPct val="95000"/>
              </a:lnSpc>
              <a:buFont typeface="Times New Roman" charset="0"/>
              <a:buChar char="•"/>
            </a:pPr>
            <a:r>
              <a:rPr lang="en-US" sz="2600" dirty="0">
                <a:latin typeface="Arial" charset="0"/>
              </a:rPr>
              <a:t>How can we safely update the user with correct information once we have our results</a:t>
            </a:r>
            <a:r>
              <a:rPr lang="en-US" sz="2600" dirty="0" smtClean="0">
                <a:latin typeface="Arial" charset="0"/>
              </a:rPr>
              <a:t>?</a:t>
            </a:r>
          </a:p>
          <a:p>
            <a:pPr marL="1051560" lvl="3" indent="-320040">
              <a:lnSpc>
                <a:spcPct val="95000"/>
              </a:lnSpc>
              <a:spcBef>
                <a:spcPts val="700"/>
              </a:spcBef>
              <a:buSzPct val="60000"/>
              <a:buFont typeface="Times New Roman" charset="0"/>
              <a:buChar char="•"/>
            </a:pPr>
            <a:r>
              <a:rPr lang="en-US" sz="2600" dirty="0">
                <a:latin typeface="Arial" charset="0"/>
              </a:rPr>
              <a:t>If we want more control over what happens when our </a:t>
            </a:r>
            <a:r>
              <a:rPr lang="en-US" sz="2600" dirty="0" err="1">
                <a:latin typeface="Arial" charset="0"/>
              </a:rPr>
              <a:t>async</a:t>
            </a:r>
            <a:r>
              <a:rPr lang="en-US" sz="2600" dirty="0">
                <a:latin typeface="Arial" charset="0"/>
              </a:rPr>
              <a:t> completes (or fails) we use </a:t>
            </a:r>
            <a:r>
              <a:rPr lang="en-US" sz="2600" dirty="0" err="1">
                <a:latin typeface="Arial" charset="0"/>
              </a:rPr>
              <a:t>Async.StartWithContinuations</a:t>
            </a:r>
            <a:endParaRPr lang="en-US" sz="2600" dirty="0">
              <a:latin typeface="Arial" charset="0"/>
            </a:endParaRPr>
          </a:p>
          <a:p>
            <a:pPr lvl="2">
              <a:lnSpc>
                <a:spcPct val="95000"/>
              </a:lnSpc>
              <a:buFont typeface="Times New Roman" charset="0"/>
              <a:buChar char="•"/>
            </a:pPr>
            <a:endParaRPr lang="en-US" sz="1200" dirty="0">
              <a:latin typeface="Arial" charset="0"/>
            </a:endParaRPr>
          </a:p>
          <a:p>
            <a:pPr marL="0" indent="0">
              <a:buNone/>
            </a:pPr>
            <a:r>
              <a:rPr lang="en-US" sz="2200" dirty="0">
                <a:solidFill>
                  <a:srgbClr val="0000FF"/>
                </a:solidFill>
                <a:latin typeface="Consolas" charset="0"/>
                <a:cs typeface="Consolas" charset="0"/>
              </a:rPr>
              <a:t>let</a:t>
            </a:r>
            <a:r>
              <a:rPr lang="en-US" sz="2200" dirty="0">
                <a:latin typeface="Consolas" charset="0"/>
                <a:cs typeface="Consolas" charset="0"/>
              </a:rPr>
              <a:t> </a:t>
            </a:r>
            <a:r>
              <a:rPr lang="en-US" sz="2200" dirty="0" err="1" smtClean="0">
                <a:latin typeface="Consolas" charset="0"/>
                <a:cs typeface="Consolas" charset="0"/>
              </a:rPr>
              <a:t>asyncOp</a:t>
            </a:r>
            <a:r>
              <a:rPr lang="en-US" sz="2200" dirty="0" smtClean="0">
                <a:latin typeface="Consolas" charset="0"/>
                <a:cs typeface="Consolas" charset="0"/>
              </a:rPr>
              <a:t> </a:t>
            </a:r>
            <a:r>
              <a:rPr lang="en-US" sz="2200" dirty="0">
                <a:latin typeface="Consolas" charset="0"/>
                <a:cs typeface="Consolas" charset="0"/>
              </a:rPr>
              <a:t>(</a:t>
            </a:r>
            <a:r>
              <a:rPr lang="en-US" sz="2200" dirty="0" err="1">
                <a:latin typeface="Consolas" charset="0"/>
                <a:cs typeface="Consolas" charset="0"/>
              </a:rPr>
              <a:t>label:System.Windows.Forms.Label</a:t>
            </a:r>
            <a:r>
              <a:rPr lang="en-US" sz="2200" dirty="0">
                <a:latin typeface="Consolas" charset="0"/>
                <a:cs typeface="Consolas" charset="0"/>
              </a:rPr>
              <a:t>) filename =</a:t>
            </a:r>
          </a:p>
          <a:p>
            <a:pPr marL="0" indent="0">
              <a:buNone/>
            </a:pPr>
            <a:r>
              <a:rPr lang="en-US" sz="2200" dirty="0">
                <a:latin typeface="Consolas" charset="0"/>
                <a:cs typeface="Consolas" charset="0"/>
              </a:rPr>
              <a:t>     </a:t>
            </a:r>
            <a:r>
              <a:rPr lang="en-US" sz="2200" b="1" dirty="0" err="1" smtClean="0">
                <a:latin typeface="Consolas" charset="0"/>
                <a:cs typeface="Consolas" charset="0"/>
              </a:rPr>
              <a:t>Async.StartWithContinuations</a:t>
            </a:r>
            <a:r>
              <a:rPr lang="en-US" sz="2200" dirty="0" smtClean="0">
                <a:latin typeface="Consolas" charset="0"/>
                <a:cs typeface="Consolas" charset="0"/>
              </a:rPr>
              <a:t>(</a:t>
            </a:r>
          </a:p>
          <a:p>
            <a:pPr marL="0" indent="0">
              <a:buNone/>
            </a:pPr>
            <a:r>
              <a:rPr lang="en-US" sz="2200" dirty="0" smtClean="0">
                <a:latin typeface="Consolas" charset="0"/>
                <a:cs typeface="Consolas" charset="0"/>
              </a:rPr>
              <a:t>         </a:t>
            </a:r>
            <a:r>
              <a:rPr lang="en-US" sz="2200" dirty="0" err="1" smtClean="0">
                <a:latin typeface="Consolas" charset="0"/>
                <a:cs typeface="Consolas" charset="0"/>
              </a:rPr>
              <a:t>async</a:t>
            </a:r>
            <a:r>
              <a:rPr lang="en-US" sz="2200" dirty="0" smtClean="0">
                <a:latin typeface="Consolas" charset="0"/>
                <a:cs typeface="Consolas" charset="0"/>
              </a:rPr>
              <a:t> { </a:t>
            </a:r>
            <a:r>
              <a:rPr lang="en-US" sz="2200" dirty="0" smtClean="0">
                <a:solidFill>
                  <a:srgbClr val="0000FF"/>
                </a:solidFill>
                <a:latin typeface="Consolas" charset="0"/>
                <a:cs typeface="Consolas" charset="0"/>
              </a:rPr>
              <a:t>use</a:t>
            </a:r>
            <a:r>
              <a:rPr lang="en-US" sz="2200" dirty="0" smtClean="0">
                <a:latin typeface="Consolas" charset="0"/>
                <a:cs typeface="Consolas" charset="0"/>
              </a:rPr>
              <a:t> </a:t>
            </a:r>
            <a:r>
              <a:rPr lang="en-US" sz="2200" dirty="0" err="1">
                <a:latin typeface="Consolas" charset="0"/>
                <a:cs typeface="Consolas" charset="0"/>
              </a:rPr>
              <a:t>outputFile</a:t>
            </a:r>
            <a:r>
              <a:rPr lang="en-US" sz="2200" dirty="0">
                <a:latin typeface="Consolas" charset="0"/>
                <a:cs typeface="Consolas" charset="0"/>
              </a:rPr>
              <a:t> = </a:t>
            </a:r>
            <a:r>
              <a:rPr lang="en-US" sz="2200" dirty="0" err="1">
                <a:latin typeface="Consolas" charset="0"/>
                <a:cs typeface="Consolas" charset="0"/>
              </a:rPr>
              <a:t>System.IO.File.Create</a:t>
            </a:r>
            <a:r>
              <a:rPr lang="en-US" sz="2200" dirty="0">
                <a:latin typeface="Consolas" charset="0"/>
                <a:cs typeface="Consolas" charset="0"/>
              </a:rPr>
              <a:t>(filename)</a:t>
            </a:r>
          </a:p>
          <a:p>
            <a:pPr marL="0" indent="0">
              <a:buNone/>
            </a:pPr>
            <a:r>
              <a:rPr lang="en-US" sz="2200" dirty="0" smtClean="0">
                <a:latin typeface="Consolas" charset="0"/>
                <a:cs typeface="Consolas" charset="0"/>
              </a:rPr>
              <a:t>                 </a:t>
            </a:r>
            <a:r>
              <a:rPr lang="en-US" sz="2200" dirty="0">
                <a:solidFill>
                  <a:srgbClr val="0000FF"/>
                </a:solidFill>
                <a:latin typeface="Consolas" charset="0"/>
                <a:cs typeface="Consolas" charset="0"/>
              </a:rPr>
              <a:t>do!</a:t>
            </a:r>
            <a:r>
              <a:rPr lang="en-US" sz="2200" dirty="0">
                <a:latin typeface="Consolas" charset="0"/>
                <a:cs typeface="Consolas" charset="0"/>
              </a:rPr>
              <a:t> </a:t>
            </a:r>
            <a:r>
              <a:rPr lang="en-US" sz="2200" dirty="0" err="1">
                <a:latin typeface="Consolas" charset="0"/>
                <a:cs typeface="Consolas" charset="0"/>
              </a:rPr>
              <a:t>outputFile.AsyncWrite</a:t>
            </a:r>
            <a:r>
              <a:rPr lang="en-US" sz="2200" dirty="0">
                <a:latin typeface="Consolas" charset="0"/>
                <a:cs typeface="Consolas" charset="0"/>
              </a:rPr>
              <a:t>(</a:t>
            </a:r>
            <a:r>
              <a:rPr lang="en-US" sz="2200" dirty="0" err="1">
                <a:latin typeface="Consolas" charset="0"/>
                <a:cs typeface="Consolas" charset="0"/>
              </a:rPr>
              <a:t>bufferData</a:t>
            </a:r>
            <a:r>
              <a:rPr lang="en-US" sz="2200" dirty="0" smtClean="0">
                <a:latin typeface="Consolas" charset="0"/>
                <a:cs typeface="Consolas" charset="0"/>
              </a:rPr>
              <a:t>)  </a:t>
            </a:r>
            <a:r>
              <a:rPr lang="en-US" sz="2200" dirty="0">
                <a:latin typeface="Consolas" charset="0"/>
                <a:cs typeface="Consolas" charset="0"/>
              </a:rPr>
              <a:t>},</a:t>
            </a:r>
          </a:p>
          <a:p>
            <a:pPr marL="0" indent="0">
              <a:buNone/>
            </a:pPr>
            <a:r>
              <a:rPr lang="en-US" sz="2200" dirty="0">
                <a:latin typeface="Consolas" charset="0"/>
                <a:cs typeface="Consolas" charset="0"/>
              </a:rPr>
              <a:t>         (</a:t>
            </a:r>
            <a:r>
              <a:rPr lang="en-US" sz="2200" dirty="0">
                <a:solidFill>
                  <a:srgbClr val="0000FF"/>
                </a:solidFill>
                <a:latin typeface="Consolas" charset="0"/>
                <a:cs typeface="Consolas" charset="0"/>
              </a:rPr>
              <a:t>fun</a:t>
            </a:r>
            <a:r>
              <a:rPr lang="en-US" sz="2200" dirty="0">
                <a:latin typeface="Consolas" charset="0"/>
                <a:cs typeface="Consolas" charset="0"/>
              </a:rPr>
              <a:t> </a:t>
            </a:r>
            <a:r>
              <a:rPr lang="en-US" sz="2200" dirty="0" smtClean="0">
                <a:latin typeface="Consolas" charset="0"/>
                <a:cs typeface="Consolas" charset="0"/>
              </a:rPr>
              <a:t>result </a:t>
            </a:r>
            <a:r>
              <a:rPr lang="en-US" sz="2200" dirty="0">
                <a:solidFill>
                  <a:srgbClr val="0000FF"/>
                </a:solidFill>
                <a:latin typeface="Consolas" charset="0"/>
                <a:cs typeface="Consolas" charset="0"/>
              </a:rPr>
              <a:t>-&gt;</a:t>
            </a:r>
            <a:r>
              <a:rPr lang="en-US" sz="2200" dirty="0">
                <a:latin typeface="Consolas" charset="0"/>
                <a:cs typeface="Consolas" charset="0"/>
              </a:rPr>
              <a:t> </a:t>
            </a:r>
            <a:r>
              <a:rPr lang="en-US" sz="2200" dirty="0" err="1">
                <a:latin typeface="Consolas" charset="0"/>
                <a:cs typeface="Consolas" charset="0"/>
              </a:rPr>
              <a:t>label.Text</a:t>
            </a:r>
            <a:r>
              <a:rPr lang="en-US" sz="2200" dirty="0">
                <a:latin typeface="Consolas" charset="0"/>
                <a:cs typeface="Consolas" charset="0"/>
              </a:rPr>
              <a:t> &lt;- </a:t>
            </a:r>
            <a:r>
              <a:rPr lang="en-US" sz="2200" dirty="0">
                <a:solidFill>
                  <a:srgbClr val="800000"/>
                </a:solidFill>
                <a:latin typeface="Consolas" charset="0"/>
                <a:cs typeface="Consolas" charset="0"/>
              </a:rPr>
              <a:t>"Operation completed."</a:t>
            </a:r>
            <a:r>
              <a:rPr lang="en-US" sz="2200" dirty="0">
                <a:latin typeface="Consolas" charset="0"/>
                <a:cs typeface="Consolas" charset="0"/>
              </a:rPr>
              <a:t>),</a:t>
            </a:r>
          </a:p>
          <a:p>
            <a:pPr marL="0" indent="0">
              <a:buNone/>
            </a:pPr>
            <a:r>
              <a:rPr lang="en-US" sz="2200" dirty="0">
                <a:latin typeface="Consolas" charset="0"/>
                <a:cs typeface="Consolas" charset="0"/>
              </a:rPr>
              <a:t>         (</a:t>
            </a:r>
            <a:r>
              <a:rPr lang="en-US" sz="2200" dirty="0">
                <a:solidFill>
                  <a:srgbClr val="0000FF"/>
                </a:solidFill>
                <a:latin typeface="Consolas" charset="0"/>
                <a:cs typeface="Consolas" charset="0"/>
              </a:rPr>
              <a:t>fun</a:t>
            </a:r>
            <a:r>
              <a:rPr lang="en-US" sz="2200" dirty="0">
                <a:latin typeface="Consolas" charset="0"/>
                <a:cs typeface="Consolas" charset="0"/>
              </a:rPr>
              <a:t> </a:t>
            </a:r>
            <a:r>
              <a:rPr lang="en-US" sz="2200" dirty="0" smtClean="0">
                <a:latin typeface="Consolas" charset="0"/>
                <a:cs typeface="Consolas" charset="0"/>
              </a:rPr>
              <a:t>error  </a:t>
            </a:r>
            <a:r>
              <a:rPr lang="en-US" sz="2200" dirty="0" smtClean="0">
                <a:solidFill>
                  <a:srgbClr val="0000FF"/>
                </a:solidFill>
                <a:latin typeface="Consolas" charset="0"/>
                <a:cs typeface="Consolas" charset="0"/>
              </a:rPr>
              <a:t>-</a:t>
            </a:r>
            <a:r>
              <a:rPr lang="en-US" sz="2200" dirty="0">
                <a:solidFill>
                  <a:srgbClr val="0000FF"/>
                </a:solidFill>
                <a:latin typeface="Consolas" charset="0"/>
                <a:cs typeface="Consolas" charset="0"/>
              </a:rPr>
              <a:t>&gt;</a:t>
            </a:r>
            <a:r>
              <a:rPr lang="en-US" sz="2200" dirty="0">
                <a:latin typeface="Consolas" charset="0"/>
                <a:cs typeface="Consolas" charset="0"/>
              </a:rPr>
              <a:t> </a:t>
            </a:r>
            <a:r>
              <a:rPr lang="en-US" sz="2200" dirty="0" err="1">
                <a:latin typeface="Consolas" charset="0"/>
                <a:cs typeface="Consolas" charset="0"/>
              </a:rPr>
              <a:t>label.Text</a:t>
            </a:r>
            <a:r>
              <a:rPr lang="en-US" sz="2200" dirty="0">
                <a:latin typeface="Consolas" charset="0"/>
                <a:cs typeface="Consolas" charset="0"/>
              </a:rPr>
              <a:t> &lt;- </a:t>
            </a:r>
            <a:r>
              <a:rPr lang="en-US" sz="2200" dirty="0">
                <a:solidFill>
                  <a:srgbClr val="800000"/>
                </a:solidFill>
                <a:latin typeface="Consolas" charset="0"/>
                <a:cs typeface="Consolas" charset="0"/>
              </a:rPr>
              <a:t>"Operation failed."</a:t>
            </a:r>
            <a:r>
              <a:rPr lang="en-US" sz="2200" dirty="0">
                <a:latin typeface="Consolas" charset="0"/>
                <a:cs typeface="Consolas" charset="0"/>
              </a:rPr>
              <a:t>),</a:t>
            </a:r>
          </a:p>
          <a:p>
            <a:pPr marL="0" indent="0">
              <a:buNone/>
            </a:pPr>
            <a:r>
              <a:rPr lang="en-US" sz="2200" dirty="0">
                <a:latin typeface="Consolas" charset="0"/>
                <a:cs typeface="Consolas" charset="0"/>
              </a:rPr>
              <a:t>         (</a:t>
            </a:r>
            <a:r>
              <a:rPr lang="en-US" sz="2200" dirty="0">
                <a:solidFill>
                  <a:srgbClr val="0000FF"/>
                </a:solidFill>
                <a:latin typeface="Consolas" charset="0"/>
                <a:cs typeface="Consolas" charset="0"/>
              </a:rPr>
              <a:t>fun</a:t>
            </a:r>
            <a:r>
              <a:rPr lang="en-US" sz="2200" dirty="0">
                <a:latin typeface="Consolas" charset="0"/>
                <a:cs typeface="Consolas" charset="0"/>
              </a:rPr>
              <a:t> </a:t>
            </a:r>
            <a:r>
              <a:rPr lang="en-US" sz="2200" dirty="0" smtClean="0">
                <a:latin typeface="Consolas" charset="0"/>
                <a:cs typeface="Consolas" charset="0"/>
              </a:rPr>
              <a:t>cancel </a:t>
            </a:r>
            <a:r>
              <a:rPr lang="en-US" sz="2200" dirty="0">
                <a:solidFill>
                  <a:srgbClr val="0000FF"/>
                </a:solidFill>
                <a:latin typeface="Consolas" charset="0"/>
                <a:cs typeface="Consolas" charset="0"/>
              </a:rPr>
              <a:t>-&gt;</a:t>
            </a:r>
            <a:r>
              <a:rPr lang="en-US" sz="2200" dirty="0">
                <a:latin typeface="Consolas" charset="0"/>
                <a:cs typeface="Consolas" charset="0"/>
              </a:rPr>
              <a:t> </a:t>
            </a:r>
            <a:r>
              <a:rPr lang="en-US" sz="2200" dirty="0" err="1">
                <a:latin typeface="Consolas" charset="0"/>
                <a:cs typeface="Consolas" charset="0"/>
              </a:rPr>
              <a:t>label.Text</a:t>
            </a:r>
            <a:r>
              <a:rPr lang="en-US" sz="2200" dirty="0">
                <a:latin typeface="Consolas" charset="0"/>
                <a:cs typeface="Consolas" charset="0"/>
              </a:rPr>
              <a:t> &lt;- </a:t>
            </a:r>
            <a:r>
              <a:rPr lang="en-US" sz="2200" dirty="0">
                <a:solidFill>
                  <a:srgbClr val="800000"/>
                </a:solidFill>
                <a:latin typeface="Consolas" charset="0"/>
                <a:cs typeface="Consolas" charset="0"/>
              </a:rPr>
              <a:t>"Operation canceled."</a:t>
            </a:r>
            <a:r>
              <a:rPr lang="en-US" sz="2200" dirty="0">
                <a:latin typeface="Consolas" charset="0"/>
                <a:cs typeface="Consolas" charset="0"/>
              </a:rPr>
              <a:t>))</a:t>
            </a:r>
          </a:p>
          <a:p>
            <a:pPr lvl="2">
              <a:lnSpc>
                <a:spcPct val="95000"/>
              </a:lnSpc>
              <a:buFont typeface="Times New Roman" charset="0"/>
              <a:buChar char="•"/>
            </a:pPr>
            <a:endParaRPr lang="en-US" sz="1200" dirty="0">
              <a:latin typeface="Arial" charset="0"/>
            </a:endParaRPr>
          </a:p>
        </p:txBody>
      </p:sp>
    </p:spTree>
    <p:extLst>
      <p:ext uri="{BB962C8B-B14F-4D97-AF65-F5344CB8AC3E}">
        <p14:creationId xmlns:p14="http://schemas.microsoft.com/office/powerpoint/2010/main" val="2250285305"/>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Async</a:t>
            </a:r>
            <a:r>
              <a:rPr lang="en-US" dirty="0"/>
              <a:t> </a:t>
            </a:r>
            <a:r>
              <a:rPr lang="en-US" dirty="0" smtClean="0"/>
              <a:t>– Limitations</a:t>
            </a:r>
            <a:endParaRPr lang="cs-CZ" dirty="0"/>
          </a:p>
        </p:txBody>
      </p:sp>
      <p:sp>
        <p:nvSpPr>
          <p:cNvPr id="3" name="Content Placeholder 2"/>
          <p:cNvSpPr>
            <a:spLocks noGrp="1"/>
          </p:cNvSpPr>
          <p:nvPr>
            <p:ph idx="1"/>
          </p:nvPr>
        </p:nvSpPr>
        <p:spPr>
          <a:xfrm>
            <a:off x="395536" y="1428750"/>
            <a:ext cx="8229600" cy="3505200"/>
          </a:xfrm>
        </p:spPr>
        <p:txBody>
          <a:bodyPr>
            <a:noAutofit/>
          </a:bodyPr>
          <a:lstStyle/>
          <a:p>
            <a:pPr marL="0" indent="0">
              <a:lnSpc>
                <a:spcPct val="80000"/>
              </a:lnSpc>
              <a:buNone/>
            </a:pPr>
            <a:r>
              <a:rPr lang="en-US" sz="2200" i="1" dirty="0" smtClean="0"/>
              <a:t>Executing </a:t>
            </a:r>
            <a:r>
              <a:rPr lang="en-US" sz="2200" i="1" dirty="0"/>
              <a:t>code in </a:t>
            </a:r>
            <a:r>
              <a:rPr lang="en-US" sz="2200" i="1" dirty="0" smtClean="0"/>
              <a:t>parallel there </a:t>
            </a:r>
            <a:r>
              <a:rPr lang="en-US" sz="2200" i="1" dirty="0"/>
              <a:t>are numerous factors to take into </a:t>
            </a:r>
            <a:r>
              <a:rPr lang="en-US" sz="2200" i="1" dirty="0" smtClean="0"/>
              <a:t>account</a:t>
            </a:r>
          </a:p>
          <a:p>
            <a:pPr>
              <a:lnSpc>
                <a:spcPct val="70000"/>
              </a:lnSpc>
            </a:pPr>
            <a:r>
              <a:rPr lang="en-US" sz="2200" dirty="0" smtClean="0"/>
              <a:t>No in control of the number of processor cores run </a:t>
            </a:r>
            <a:r>
              <a:rPr lang="en-US" sz="2200" dirty="0" err="1" smtClean="0"/>
              <a:t>simultaneally</a:t>
            </a:r>
            <a:r>
              <a:rPr lang="en-US" sz="2200" dirty="0" smtClean="0"/>
              <a:t> </a:t>
            </a:r>
          </a:p>
          <a:p>
            <a:pPr>
              <a:lnSpc>
                <a:spcPct val="70000"/>
              </a:lnSpc>
            </a:pPr>
            <a:r>
              <a:rPr lang="en-US" sz="2200" dirty="0" smtClean="0"/>
              <a:t>It doesn’t consider the </a:t>
            </a:r>
            <a:r>
              <a:rPr lang="en-US" sz="2200" dirty="0"/>
              <a:t>existing CPU </a:t>
            </a:r>
            <a:r>
              <a:rPr lang="en-US" sz="2200" dirty="0" smtClean="0"/>
              <a:t>workload</a:t>
            </a:r>
          </a:p>
          <a:p>
            <a:pPr>
              <a:lnSpc>
                <a:spcPct val="70000"/>
              </a:lnSpc>
            </a:pPr>
            <a:r>
              <a:rPr lang="en-US" sz="2200" dirty="0" smtClean="0"/>
              <a:t>There </a:t>
            </a:r>
            <a:r>
              <a:rPr lang="en-US" sz="2200" dirty="0"/>
              <a:t>is no throttling of executing threads to ensure an optimal </a:t>
            </a:r>
            <a:r>
              <a:rPr lang="en-US" sz="2200" dirty="0" smtClean="0"/>
              <a:t>usage</a:t>
            </a:r>
          </a:p>
          <a:p>
            <a:pPr>
              <a:lnSpc>
                <a:spcPct val="70000"/>
              </a:lnSpc>
            </a:pPr>
            <a:r>
              <a:rPr lang="en-US" sz="2200" dirty="0" smtClean="0"/>
              <a:t>For </a:t>
            </a:r>
            <a:r>
              <a:rPr lang="en-US" sz="2200" dirty="0"/>
              <a:t>CPU-level parallelism, </a:t>
            </a:r>
            <a:r>
              <a:rPr lang="en-US" sz="2200" dirty="0" smtClean="0"/>
              <a:t>use </a:t>
            </a:r>
            <a:r>
              <a:rPr lang="en-US" sz="2200" dirty="0"/>
              <a:t>the .NET </a:t>
            </a:r>
            <a:r>
              <a:rPr lang="en-US" sz="2200" dirty="0" smtClean="0"/>
              <a:t>Task Parallel Library</a:t>
            </a:r>
            <a:endParaRPr lang="en-US" sz="2200" dirty="0"/>
          </a:p>
          <a:p>
            <a:pPr marL="0" indent="0">
              <a:lnSpc>
                <a:spcPct val="80000"/>
              </a:lnSpc>
              <a:buNone/>
            </a:pPr>
            <a:endParaRPr lang="en-US" sz="2200" dirty="0"/>
          </a:p>
          <a:p>
            <a:pPr marL="0" indent="0">
              <a:lnSpc>
                <a:spcPct val="80000"/>
              </a:lnSpc>
              <a:buNone/>
            </a:pPr>
            <a:endParaRPr lang="en-US" sz="2200" dirty="0"/>
          </a:p>
        </p:txBody>
      </p:sp>
    </p:spTree>
    <p:extLst>
      <p:ext uri="{BB962C8B-B14F-4D97-AF65-F5344CB8AC3E}">
        <p14:creationId xmlns:p14="http://schemas.microsoft.com/office/powerpoint/2010/main" val="4135890126"/>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normAutofit/>
          </a:bodyPr>
          <a:lstStyle>
            <a:extLst/>
          </a:lstStyle>
          <a:p>
            <a:pPr marL="514350" indent="-514350"/>
            <a:r>
              <a:rPr lang="en-US" dirty="0" smtClean="0"/>
              <a:t>	</a:t>
            </a:r>
            <a:endParaRPr lang="en-US" i="1" dirty="0"/>
          </a:p>
        </p:txBody>
      </p:sp>
      <p:pic>
        <p:nvPicPr>
          <p:cNvPr id="4" name="Picture 3"/>
          <p:cNvPicPr>
            <a:picLocks noChangeAspect="1"/>
          </p:cNvPicPr>
          <p:nvPr/>
        </p:nvPicPr>
        <p:blipFill>
          <a:blip r:embed="rId3"/>
          <a:stretch>
            <a:fillRect/>
          </a:stretch>
        </p:blipFill>
        <p:spPr>
          <a:xfrm>
            <a:off x="1828800" y="1351532"/>
            <a:ext cx="5257136" cy="3790950"/>
          </a:xfrm>
          <a:prstGeom prst="rect">
            <a:avLst/>
          </a:prstGeom>
        </p:spPr>
      </p:pic>
      <p:pic>
        <p:nvPicPr>
          <p:cNvPr id="5" name="Picture 4"/>
          <p:cNvPicPr>
            <a:picLocks noChangeAspect="1"/>
          </p:cNvPicPr>
          <p:nvPr/>
        </p:nvPicPr>
        <p:blipFill>
          <a:blip r:embed="rId4"/>
          <a:stretch>
            <a:fillRect/>
          </a:stretch>
        </p:blipFill>
        <p:spPr>
          <a:xfrm>
            <a:off x="-228600" y="1200150"/>
            <a:ext cx="9144000" cy="3803904"/>
          </a:xfrm>
          <a:prstGeom prst="rect">
            <a:avLst/>
          </a:prstGeom>
        </p:spPr>
      </p:pic>
    </p:spTree>
    <p:extLst>
      <p:ext uri="{BB962C8B-B14F-4D97-AF65-F5344CB8AC3E}">
        <p14:creationId xmlns:p14="http://schemas.microsoft.com/office/powerpoint/2010/main" val="2145251193"/>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r>
              <a:rPr lang="en-US" dirty="0" smtClean="0"/>
              <a:t>			</a:t>
            </a:r>
            <a:endParaRPr lang="en-US" dirty="0"/>
          </a:p>
        </p:txBody>
      </p:sp>
      <p:sp>
        <p:nvSpPr>
          <p:cNvPr id="6" name="Rectangle 5"/>
          <p:cNvSpPr>
            <a:spLocks noGrp="1"/>
          </p:cNvSpPr>
          <p:nvPr>
            <p:ph sz="quarter" idx="13"/>
          </p:nvPr>
        </p:nvSpPr>
        <p:spPr>
          <a:xfrm>
            <a:off x="609600" y="1428750"/>
            <a:ext cx="8153400" cy="3352799"/>
          </a:xfrm>
        </p:spPr>
        <p:txBody>
          <a:bodyPr>
            <a:normAutofit/>
          </a:bodyPr>
          <a:lstStyle>
            <a:extLst/>
          </a:lstStyle>
          <a:p>
            <a:pPr marL="0" lvl="1" indent="0">
              <a:buNone/>
            </a:pPr>
            <a:endParaRPr lang="en-US" altLang="x-none" sz="7200" i="1" dirty="0" smtClean="0">
              <a:latin typeface="Gill Sans Ultra Bold"/>
              <a:cs typeface="Gill Sans Ultra Bold"/>
            </a:endParaRPr>
          </a:p>
          <a:p>
            <a:pPr marL="0" lvl="1" indent="0">
              <a:buNone/>
            </a:pPr>
            <a:r>
              <a:rPr lang="en-US" altLang="x-none" sz="7200" i="1" dirty="0" smtClean="0">
                <a:latin typeface="Gill Sans Ultra Bold"/>
                <a:cs typeface="Gill Sans Ultra Bold"/>
              </a:rPr>
              <a:t>	Actor Model</a:t>
            </a:r>
            <a:endParaRPr lang="en-US" altLang="x-none" sz="7200" i="1" dirty="0">
              <a:latin typeface="Gill Sans Ultra Bold"/>
              <a:cs typeface="Gill Sans Ultra Bold"/>
            </a:endParaRPr>
          </a:p>
          <a:p>
            <a:pPr marL="274320" lvl="1"/>
            <a:endParaRPr lang="en-US" altLang="x-none" sz="4400" i="1" dirty="0">
              <a:latin typeface="Wide Latin"/>
              <a:cs typeface="Wide Latin"/>
            </a:endParaRPr>
          </a:p>
          <a:p>
            <a:pPr marL="0" indent="0">
              <a:buNone/>
            </a:pPr>
            <a:endParaRPr lang="en-US" sz="1800" dirty="0"/>
          </a:p>
        </p:txBody>
      </p:sp>
    </p:spTree>
    <p:extLst>
      <p:ext uri="{BB962C8B-B14F-4D97-AF65-F5344CB8AC3E}">
        <p14:creationId xmlns:p14="http://schemas.microsoft.com/office/powerpoint/2010/main" val="1927001506"/>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Concurrent Model Programming</a:t>
            </a:r>
            <a:endParaRPr lang="en-US" dirty="0"/>
          </a:p>
        </p:txBody>
      </p:sp>
      <p:sp>
        <p:nvSpPr>
          <p:cNvPr id="8" name="Content Placeholder 23"/>
          <p:cNvSpPr txBox="1">
            <a:spLocks/>
          </p:cNvSpPr>
          <p:nvPr/>
        </p:nvSpPr>
        <p:spPr>
          <a:xfrm>
            <a:off x="685800" y="1504950"/>
            <a:ext cx="7772400" cy="2971800"/>
          </a:xfrm>
          <a:prstGeom prst="rect">
            <a:avLst/>
          </a:prstGeom>
          <a:solidFill>
            <a:schemeClr val="bg1"/>
          </a:solidFill>
          <a:ln w="57150" cap="flat" cmpd="sng" algn="ctr">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ormAutofit/>
          </a:bodyPr>
          <a:lstStyle>
            <a:lvl1pPr marL="320040" indent="-320040" algn="l" rtl="0" eaLnBrk="1" latinLnBrk="0" hangingPunct="1">
              <a:spcBef>
                <a:spcPts val="3000"/>
              </a:spcBef>
              <a:buClr>
                <a:schemeClr val="accent2"/>
              </a:buClr>
              <a:buSzPct val="60000"/>
              <a:buFont typeface="Wingdings"/>
              <a:buChar char=""/>
              <a:defRPr sz="2900" kern="1200">
                <a:solidFill>
                  <a:schemeClr val="lt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sz="2600" kern="1200">
                <a:solidFill>
                  <a:schemeClr val="lt1"/>
                </a:solidFill>
                <a:latin typeface="+mn-lt"/>
                <a:ea typeface="+mn-ea"/>
                <a:cs typeface="+mn-cs"/>
              </a:defRPr>
            </a:lvl2pPr>
            <a:lvl3pPr marL="828000" indent="-228600" algn="l" rtl="0" eaLnBrk="1" latinLnBrk="0" hangingPunct="1">
              <a:spcBef>
                <a:spcPts val="500"/>
              </a:spcBef>
              <a:buClr>
                <a:schemeClr val="accent2"/>
              </a:buClr>
              <a:buSzPct val="75000"/>
              <a:buFont typeface="Wingdings"/>
              <a:buChar char=""/>
              <a:defRPr sz="2300" kern="1200">
                <a:solidFill>
                  <a:schemeClr val="lt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sz="2000" kern="1200">
                <a:solidFill>
                  <a:schemeClr val="lt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sz="2000" kern="1200">
                <a:solidFill>
                  <a:schemeClr val="lt1"/>
                </a:solidFill>
                <a:latin typeface="+mn-lt"/>
                <a:ea typeface="+mn-ea"/>
                <a:cs typeface="+mn-cs"/>
              </a:defRPr>
            </a:lvl5pPr>
            <a:lvl6pPr marL="2103120" indent="-228600" algn="l" rtl="0" eaLnBrk="1" latinLnBrk="0" hangingPunct="1">
              <a:spcBef>
                <a:spcPct val="20000"/>
              </a:spcBef>
              <a:buClr>
                <a:schemeClr val="accent1"/>
              </a:buClr>
              <a:buFont typeface="Wingdings"/>
              <a:buNone/>
              <a:defRPr sz="1800" kern="1200" baseline="0">
                <a:solidFill>
                  <a:schemeClr val="lt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sz="1800" kern="1200" baseline="0">
                <a:solidFill>
                  <a:schemeClr val="lt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sz="1800" kern="1200" baseline="0">
                <a:solidFill>
                  <a:schemeClr val="lt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sz="1800" kern="1200" baseline="0">
                <a:solidFill>
                  <a:schemeClr val="lt1"/>
                </a:solidFill>
                <a:latin typeface="+mn-lt"/>
                <a:ea typeface="+mn-ea"/>
                <a:cs typeface="+mn-cs"/>
              </a:defRPr>
            </a:lvl9pPr>
            <a:extLst/>
          </a:lstStyle>
          <a:p>
            <a:pPr marL="0" indent="0" algn="r">
              <a:lnSpc>
                <a:spcPct val="50000"/>
              </a:lnSpc>
              <a:spcBef>
                <a:spcPts val="1500"/>
              </a:spcBef>
              <a:buNone/>
            </a:pPr>
            <a:endParaRPr lang="en-US" sz="2800" dirty="0" smtClean="0">
              <a:solidFill>
                <a:srgbClr val="000000"/>
              </a:solidFill>
            </a:endParaRPr>
          </a:p>
          <a:p>
            <a:pPr marL="0" indent="0" algn="r">
              <a:lnSpc>
                <a:spcPct val="50000"/>
              </a:lnSpc>
              <a:spcBef>
                <a:spcPts val="1500"/>
              </a:spcBef>
              <a:buNone/>
            </a:pPr>
            <a:r>
              <a:rPr lang="en-US" sz="2800" dirty="0" smtClean="0">
                <a:solidFill>
                  <a:srgbClr val="000000"/>
                </a:solidFill>
              </a:rPr>
              <a:t>IMMUTABILITY </a:t>
            </a:r>
            <a:r>
              <a:rPr lang="en-US" sz="2800" dirty="0">
                <a:solidFill>
                  <a:srgbClr val="000000"/>
                </a:solidFill>
              </a:rPr>
              <a:t>+ </a:t>
            </a:r>
          </a:p>
          <a:p>
            <a:pPr marL="0" indent="0" algn="r">
              <a:lnSpc>
                <a:spcPct val="50000"/>
              </a:lnSpc>
              <a:spcBef>
                <a:spcPts val="1500"/>
              </a:spcBef>
              <a:buNone/>
            </a:pPr>
            <a:r>
              <a:rPr lang="en-US" sz="2800" dirty="0">
                <a:solidFill>
                  <a:srgbClr val="000000"/>
                </a:solidFill>
              </a:rPr>
              <a:t>ISOLATION + </a:t>
            </a:r>
          </a:p>
          <a:p>
            <a:pPr marL="0" indent="0" algn="r">
              <a:lnSpc>
                <a:spcPct val="50000"/>
              </a:lnSpc>
              <a:spcBef>
                <a:spcPts val="1500"/>
              </a:spcBef>
              <a:buNone/>
            </a:pPr>
            <a:r>
              <a:rPr lang="en-US" sz="2800" dirty="0">
                <a:solidFill>
                  <a:srgbClr val="000000"/>
                </a:solidFill>
              </a:rPr>
              <a:t>	DECLARATIVE PROGRAMMING =</a:t>
            </a:r>
          </a:p>
          <a:p>
            <a:pPr marL="0" indent="0" algn="r">
              <a:lnSpc>
                <a:spcPct val="50000"/>
              </a:lnSpc>
              <a:spcBef>
                <a:spcPts val="1500"/>
              </a:spcBef>
              <a:buNone/>
            </a:pPr>
            <a:r>
              <a:rPr lang="en-US" sz="2800" b="1" dirty="0">
                <a:solidFill>
                  <a:srgbClr val="000000"/>
                </a:solidFill>
              </a:rPr>
              <a:t>------------------------------------------------</a:t>
            </a:r>
          </a:p>
          <a:p>
            <a:pPr marL="0" indent="0" algn="r">
              <a:lnSpc>
                <a:spcPct val="50000"/>
              </a:lnSpc>
              <a:spcBef>
                <a:spcPts val="1500"/>
              </a:spcBef>
              <a:buNone/>
            </a:pPr>
            <a:r>
              <a:rPr lang="en-US" sz="2800" b="1" dirty="0">
                <a:solidFill>
                  <a:srgbClr val="000000"/>
                </a:solidFill>
              </a:rPr>
              <a:t>BEST CONCURRENT MODEL </a:t>
            </a:r>
            <a:r>
              <a:rPr lang="en-US" sz="2800" b="1" dirty="0" smtClean="0">
                <a:solidFill>
                  <a:srgbClr val="000000"/>
                </a:solidFill>
              </a:rPr>
              <a:t>PROGRAMMING</a:t>
            </a:r>
            <a:endParaRPr lang="en-US" sz="2800" b="1" dirty="0">
              <a:solidFill>
                <a:srgbClr val="000000"/>
              </a:solidFill>
            </a:endParaRPr>
          </a:p>
          <a:p>
            <a:pPr marL="0" indent="0" algn="ctr">
              <a:buNone/>
            </a:pPr>
            <a:endParaRPr lang="en-US" sz="2000" b="1" dirty="0">
              <a:solidFill>
                <a:srgbClr val="000000"/>
              </a:solidFill>
            </a:endParaRPr>
          </a:p>
        </p:txBody>
      </p:sp>
      <p:sp>
        <p:nvSpPr>
          <p:cNvPr id="24" name="Content Placeholder 23"/>
          <p:cNvSpPr>
            <a:spLocks noGrp="1"/>
          </p:cNvSpPr>
          <p:nvPr>
            <p:ph idx="1"/>
          </p:nvPr>
        </p:nvSpPr>
        <p:spPr>
          <a:xfrm>
            <a:off x="685800" y="1504950"/>
            <a:ext cx="7772400" cy="2971800"/>
          </a:xfrm>
          <a:prstGeom prst="rect">
            <a:avLst/>
          </a:prstGeom>
          <a:solidFill>
            <a:schemeClr val="bg1"/>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marL="0" indent="0" algn="ctr">
              <a:buNone/>
            </a:pPr>
            <a:r>
              <a:rPr lang="en-US" sz="2800" b="1" dirty="0">
                <a:solidFill>
                  <a:schemeClr val="tx1"/>
                </a:solidFill>
              </a:rPr>
              <a:t>An </a:t>
            </a:r>
            <a:r>
              <a:rPr lang="en-US" sz="2800" b="1" dirty="0" smtClean="0">
                <a:solidFill>
                  <a:srgbClr val="DA1F28"/>
                </a:solidFill>
              </a:rPr>
              <a:t>Agent</a:t>
            </a:r>
            <a:r>
              <a:rPr lang="en-US" sz="2800" b="1" dirty="0" smtClean="0">
                <a:solidFill>
                  <a:srgbClr val="FF0000"/>
                </a:solidFill>
              </a:rPr>
              <a:t> </a:t>
            </a:r>
            <a:r>
              <a:rPr lang="en-US" sz="2800" b="1" dirty="0" smtClean="0">
                <a:solidFill>
                  <a:schemeClr val="tx1"/>
                </a:solidFill>
              </a:rPr>
              <a:t>is an independent </a:t>
            </a:r>
            <a:r>
              <a:rPr lang="en-US" sz="2800" b="1" dirty="0">
                <a:solidFill>
                  <a:schemeClr val="tx1"/>
                </a:solidFill>
              </a:rPr>
              <a:t>computational entity which </a:t>
            </a:r>
            <a:r>
              <a:rPr lang="en-US" sz="2800" b="1" dirty="0">
                <a:solidFill>
                  <a:srgbClr val="DA1F28"/>
                </a:solidFill>
              </a:rPr>
              <a:t>contains a queue</a:t>
            </a:r>
            <a:r>
              <a:rPr lang="en-US" sz="2800" b="1" dirty="0">
                <a:solidFill>
                  <a:schemeClr val="tx1"/>
                </a:solidFill>
              </a:rPr>
              <a:t>, and </a:t>
            </a:r>
            <a:r>
              <a:rPr lang="en-US" sz="2800" b="1" dirty="0">
                <a:solidFill>
                  <a:srgbClr val="DA1F28"/>
                </a:solidFill>
              </a:rPr>
              <a:t>receives</a:t>
            </a:r>
            <a:r>
              <a:rPr lang="en-US" sz="2800" b="1" dirty="0">
                <a:solidFill>
                  <a:srgbClr val="FF0000"/>
                </a:solidFill>
              </a:rPr>
              <a:t> </a:t>
            </a:r>
            <a:r>
              <a:rPr lang="en-US" sz="2800" b="1" dirty="0">
                <a:solidFill>
                  <a:srgbClr val="DA1F28"/>
                </a:solidFill>
              </a:rPr>
              <a:t>and</a:t>
            </a:r>
            <a:r>
              <a:rPr lang="en-US" sz="2800" b="1" dirty="0">
                <a:solidFill>
                  <a:srgbClr val="FF0000"/>
                </a:solidFill>
              </a:rPr>
              <a:t> </a:t>
            </a:r>
            <a:r>
              <a:rPr lang="en-US" sz="2800" b="1" dirty="0">
                <a:solidFill>
                  <a:srgbClr val="DA1F28"/>
                </a:solidFill>
              </a:rPr>
              <a:t>processes</a:t>
            </a:r>
            <a:r>
              <a:rPr lang="en-US" sz="2800" b="1" dirty="0">
                <a:solidFill>
                  <a:srgbClr val="FF0000"/>
                </a:solidFill>
              </a:rPr>
              <a:t> </a:t>
            </a:r>
            <a:r>
              <a:rPr lang="en-US" sz="2800" b="1" dirty="0" smtClean="0">
                <a:solidFill>
                  <a:srgbClr val="DA1F28"/>
                </a:solidFill>
              </a:rPr>
              <a:t>messages</a:t>
            </a:r>
          </a:p>
          <a:p>
            <a:pPr marL="0" indent="0" algn="ctr">
              <a:buNone/>
            </a:pPr>
            <a:r>
              <a:rPr lang="en-US" sz="2800" b="1" dirty="0" smtClean="0">
                <a:solidFill>
                  <a:schemeClr val="tx1"/>
                </a:solidFill>
              </a:rPr>
              <a:t>It provides </a:t>
            </a:r>
            <a:r>
              <a:rPr lang="en-US" sz="2800" b="1" u="sng" dirty="0" smtClean="0">
                <a:solidFill>
                  <a:schemeClr val="accent2"/>
                </a:solidFill>
              </a:rPr>
              <a:t>immutability</a:t>
            </a:r>
            <a:r>
              <a:rPr lang="en-US" sz="2800" b="1" dirty="0" smtClean="0">
                <a:solidFill>
                  <a:schemeClr val="tx1"/>
                </a:solidFill>
              </a:rPr>
              <a:t> and </a:t>
            </a:r>
            <a:r>
              <a:rPr lang="en-US" sz="2800" b="1" u="sng" dirty="0" smtClean="0">
                <a:solidFill>
                  <a:schemeClr val="accent2"/>
                </a:solidFill>
              </a:rPr>
              <a:t>isolation</a:t>
            </a:r>
          </a:p>
          <a:p>
            <a:pPr marL="0" indent="0" algn="ctr">
              <a:buNone/>
            </a:pPr>
            <a:r>
              <a:rPr lang="en-US" sz="2400" dirty="0" smtClean="0">
                <a:solidFill>
                  <a:schemeClr val="tx1"/>
                </a:solidFill>
              </a:rPr>
              <a:t>(it enforces </a:t>
            </a:r>
            <a:r>
              <a:rPr lang="en-US" sz="2400" dirty="0">
                <a:solidFill>
                  <a:schemeClr val="tx1"/>
                </a:solidFill>
              </a:rPr>
              <a:t>coarse-grained isolation through message-</a:t>
            </a:r>
            <a:r>
              <a:rPr lang="en-US" sz="2400" dirty="0" smtClean="0">
                <a:solidFill>
                  <a:schemeClr val="tx1"/>
                </a:solidFill>
              </a:rPr>
              <a:t>passing)</a:t>
            </a:r>
            <a:endParaRPr lang="en-US" sz="2000" b="1" dirty="0">
              <a:solidFill>
                <a:schemeClr val="tx1"/>
              </a:solidFill>
            </a:endParaRPr>
          </a:p>
        </p:txBody>
      </p:sp>
    </p:spTree>
    <p:extLst>
      <p:ext uri="{BB962C8B-B14F-4D97-AF65-F5344CB8AC3E}">
        <p14:creationId xmlns:p14="http://schemas.microsoft.com/office/powerpoint/2010/main" val="196822976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24">
                                            <p:bg/>
                                          </p:spTgt>
                                        </p:tgtEl>
                                        <p:attrNameLst>
                                          <p:attrName>style.visibility</p:attrName>
                                        </p:attrNameLst>
                                      </p:cBhvr>
                                      <p:to>
                                        <p:strVal val="visible"/>
                                      </p:to>
                                    </p:set>
                                    <p:animEffect transition="in" filter="wedge">
                                      <p:cBhvr>
                                        <p:cTn id="7" dur="2000"/>
                                        <p:tgtEl>
                                          <p:spTgt spid="24">
                                            <p:bg/>
                                          </p:spTgt>
                                        </p:tgtEl>
                                      </p:cBhvr>
                                    </p:animEffect>
                                  </p:childTnLst>
                                </p:cTn>
                              </p:par>
                            </p:childTnLst>
                          </p:cTn>
                        </p:par>
                      </p:childTnLst>
                    </p:cTn>
                  </p:par>
                  <p:par>
                    <p:cTn id="8" fill="hold">
                      <p:stCondLst>
                        <p:cond delay="indefinite"/>
                      </p:stCondLst>
                      <p:childTnLst>
                        <p:par>
                          <p:cTn id="9" fill="hold">
                            <p:stCondLst>
                              <p:cond delay="0"/>
                            </p:stCondLst>
                            <p:childTnLst>
                              <p:par>
                                <p:cTn id="10" presetID="20" presetClass="entr" presetSubtype="0" fill="hold" grpId="0" nodeType="clickEffect">
                                  <p:stCondLst>
                                    <p:cond delay="0"/>
                                  </p:stCondLst>
                                  <p:childTnLst>
                                    <p:set>
                                      <p:cBhvr>
                                        <p:cTn id="11" dur="1" fill="hold">
                                          <p:stCondLst>
                                            <p:cond delay="0"/>
                                          </p:stCondLst>
                                        </p:cTn>
                                        <p:tgtEl>
                                          <p:spTgt spid="24">
                                            <p:txEl>
                                              <p:pRg st="0" end="0"/>
                                            </p:txEl>
                                          </p:spTgt>
                                        </p:tgtEl>
                                        <p:attrNameLst>
                                          <p:attrName>style.visibility</p:attrName>
                                        </p:attrNameLst>
                                      </p:cBhvr>
                                      <p:to>
                                        <p:strVal val="visible"/>
                                      </p:to>
                                    </p:set>
                                    <p:animEffect transition="in" filter="wedge">
                                      <p:cBhvr>
                                        <p:cTn id="12" dur="2000"/>
                                        <p:tgtEl>
                                          <p:spTgt spid="2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0" presetClass="entr" presetSubtype="0" fill="hold" grpId="0" nodeType="clickEffect">
                                  <p:stCondLst>
                                    <p:cond delay="0"/>
                                  </p:stCondLst>
                                  <p:childTnLst>
                                    <p:set>
                                      <p:cBhvr>
                                        <p:cTn id="16" dur="1" fill="hold">
                                          <p:stCondLst>
                                            <p:cond delay="0"/>
                                          </p:stCondLst>
                                        </p:cTn>
                                        <p:tgtEl>
                                          <p:spTgt spid="24">
                                            <p:txEl>
                                              <p:pRg st="1" end="1"/>
                                            </p:txEl>
                                          </p:spTgt>
                                        </p:tgtEl>
                                        <p:attrNameLst>
                                          <p:attrName>style.visibility</p:attrName>
                                        </p:attrNameLst>
                                      </p:cBhvr>
                                      <p:to>
                                        <p:strVal val="visible"/>
                                      </p:to>
                                    </p:set>
                                    <p:animEffect transition="in" filter="wedge">
                                      <p:cBhvr>
                                        <p:cTn id="17" dur="2000"/>
                                        <p:tgtEl>
                                          <p:spTgt spid="2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0" presetClass="entr" presetSubtype="0" fill="hold" grpId="0" nodeType="clickEffect">
                                  <p:stCondLst>
                                    <p:cond delay="0"/>
                                  </p:stCondLst>
                                  <p:childTnLst>
                                    <p:set>
                                      <p:cBhvr>
                                        <p:cTn id="21" dur="1" fill="hold">
                                          <p:stCondLst>
                                            <p:cond delay="0"/>
                                          </p:stCondLst>
                                        </p:cTn>
                                        <p:tgtEl>
                                          <p:spTgt spid="24">
                                            <p:txEl>
                                              <p:pRg st="2" end="2"/>
                                            </p:txEl>
                                          </p:spTgt>
                                        </p:tgtEl>
                                        <p:attrNameLst>
                                          <p:attrName>style.visibility</p:attrName>
                                        </p:attrNameLst>
                                      </p:cBhvr>
                                      <p:to>
                                        <p:strVal val="visible"/>
                                      </p:to>
                                    </p:set>
                                    <p:animEffect transition="in" filter="wedge">
                                      <p:cBhvr>
                                        <p:cTn id="22" dur="2000"/>
                                        <p:tgtEl>
                                          <p:spTgt spid="2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uild="p"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F# Agents?</a:t>
            </a:r>
            <a:endParaRPr lang="en-US" dirty="0"/>
          </a:p>
        </p:txBody>
      </p:sp>
      <p:sp>
        <p:nvSpPr>
          <p:cNvPr id="13" name="TextBox 12"/>
          <p:cNvSpPr txBox="1"/>
          <p:nvPr/>
        </p:nvSpPr>
        <p:spPr>
          <a:xfrm>
            <a:off x="533400" y="1504950"/>
            <a:ext cx="7924800" cy="369332"/>
          </a:xfrm>
          <a:prstGeom prst="rect">
            <a:avLst/>
          </a:prstGeom>
          <a:noFill/>
        </p:spPr>
        <p:txBody>
          <a:bodyPr wrap="square" rtlCol="0">
            <a:spAutoFit/>
          </a:bodyPr>
          <a:lstStyle/>
          <a:p>
            <a:endParaRPr lang="en-US" dirty="0"/>
          </a:p>
        </p:txBody>
      </p:sp>
      <p:sp>
        <p:nvSpPr>
          <p:cNvPr id="24" name="Content Placeholder 23"/>
          <p:cNvSpPr>
            <a:spLocks noGrp="1"/>
          </p:cNvSpPr>
          <p:nvPr>
            <p:ph idx="1"/>
          </p:nvPr>
        </p:nvSpPr>
        <p:spPr>
          <a:xfrm>
            <a:off x="609600" y="1581150"/>
            <a:ext cx="7696200" cy="2895600"/>
          </a:xfrm>
          <a:prstGeom prst="rect">
            <a:avLst/>
          </a:prstGeom>
          <a:solidFill>
            <a:schemeClr val="bg1"/>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marL="0" indent="0">
              <a:buNone/>
            </a:pPr>
            <a:r>
              <a:rPr lang="en-US" sz="2600" dirty="0">
                <a:solidFill>
                  <a:schemeClr val="tx1"/>
                </a:solidFill>
              </a:rPr>
              <a:t>The Actor model is a model of concurrent computation using actors which is characterized by </a:t>
            </a:r>
            <a:r>
              <a:rPr lang="en-US" sz="2600" dirty="0">
                <a:solidFill>
                  <a:schemeClr val="accent2"/>
                </a:solidFill>
              </a:rPr>
              <a:t>dynamic </a:t>
            </a:r>
            <a:r>
              <a:rPr lang="en-US" sz="2600" dirty="0">
                <a:solidFill>
                  <a:srgbClr val="DA1F28"/>
                </a:solidFill>
              </a:rPr>
              <a:t>creation</a:t>
            </a:r>
            <a:r>
              <a:rPr lang="en-US" sz="2600" dirty="0">
                <a:solidFill>
                  <a:schemeClr val="tx1"/>
                </a:solidFill>
              </a:rPr>
              <a:t> of actors, inclusion of actor </a:t>
            </a:r>
            <a:r>
              <a:rPr lang="en-US" sz="2600" dirty="0">
                <a:solidFill>
                  <a:srgbClr val="DA1F28"/>
                </a:solidFill>
              </a:rPr>
              <a:t>addresses</a:t>
            </a:r>
            <a:r>
              <a:rPr lang="en-US" sz="2600" dirty="0">
                <a:solidFill>
                  <a:schemeClr val="tx1"/>
                </a:solidFill>
              </a:rPr>
              <a:t> in messages, and interaction only through direct </a:t>
            </a:r>
            <a:r>
              <a:rPr lang="en-US" sz="2600" dirty="0">
                <a:solidFill>
                  <a:srgbClr val="DA1F28"/>
                </a:solidFill>
              </a:rPr>
              <a:t>asynchronous message passing </a:t>
            </a:r>
            <a:r>
              <a:rPr lang="en-US" sz="2600" dirty="0">
                <a:solidFill>
                  <a:schemeClr val="tx1"/>
                </a:solidFill>
              </a:rPr>
              <a:t>with </a:t>
            </a:r>
            <a:r>
              <a:rPr lang="en-US" sz="2600" dirty="0">
                <a:solidFill>
                  <a:srgbClr val="DA1F28"/>
                </a:solidFill>
              </a:rPr>
              <a:t>no restriction on message arrival order</a:t>
            </a:r>
            <a:r>
              <a:rPr lang="en-US" sz="2600" dirty="0">
                <a:solidFill>
                  <a:schemeClr val="tx1"/>
                </a:solidFill>
              </a:rPr>
              <a:t>. </a:t>
            </a:r>
            <a:r>
              <a:rPr lang="en-US" sz="2600" dirty="0" smtClean="0">
                <a:solidFill>
                  <a:schemeClr val="tx1"/>
                </a:solidFill>
              </a:rPr>
              <a:t>	</a:t>
            </a:r>
            <a:r>
              <a:rPr lang="en-US" sz="2000" dirty="0" smtClean="0">
                <a:solidFill>
                  <a:schemeClr val="tx1"/>
                </a:solidFill>
              </a:rPr>
              <a:t>	</a:t>
            </a:r>
            <a:r>
              <a:rPr lang="en-US" sz="2000" smtClean="0">
                <a:solidFill>
                  <a:schemeClr val="tx1"/>
                </a:solidFill>
              </a:rPr>
              <a:t>				         [</a:t>
            </a:r>
            <a:r>
              <a:rPr lang="en-US" sz="2000" dirty="0">
                <a:solidFill>
                  <a:schemeClr val="tx1"/>
                </a:solidFill>
              </a:rPr>
              <a:t>Wikipedia]</a:t>
            </a:r>
          </a:p>
        </p:txBody>
      </p:sp>
    </p:spTree>
    <p:extLst>
      <p:ext uri="{BB962C8B-B14F-4D97-AF65-F5344CB8AC3E}">
        <p14:creationId xmlns:p14="http://schemas.microsoft.com/office/powerpoint/2010/main" val="233758205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normAutofit/>
          </a:bodyPr>
          <a:lstStyle>
            <a:extLst/>
          </a:lstStyle>
          <a:p>
            <a:r>
              <a:rPr lang="en-US" dirty="0" smtClean="0"/>
              <a:t>Objectives</a:t>
            </a:r>
            <a:endParaRPr lang="en-US" dirty="0"/>
          </a:p>
        </p:txBody>
      </p:sp>
      <p:sp>
        <p:nvSpPr>
          <p:cNvPr id="5" name="Rectangle 4"/>
          <p:cNvSpPr/>
          <p:nvPr/>
        </p:nvSpPr>
        <p:spPr>
          <a:xfrm>
            <a:off x="609600" y="1428750"/>
            <a:ext cx="8305800" cy="3785652"/>
          </a:xfrm>
          <a:prstGeom prst="rect">
            <a:avLst/>
          </a:prstGeom>
        </p:spPr>
        <p:txBody>
          <a:bodyPr wrap="square">
            <a:spAutoFit/>
          </a:bodyPr>
          <a:lstStyle/>
          <a:p>
            <a:pPr marL="342900" indent="-342900">
              <a:buFont typeface="Wingdings" panose="05000000000000000000" pitchFamily="2" charset="2"/>
              <a:buChar char="q"/>
            </a:pPr>
            <a:r>
              <a:rPr lang="en-US" sz="2100" dirty="0" smtClean="0">
                <a:solidFill>
                  <a:srgbClr val="FF0000"/>
                </a:solidFill>
              </a:rPr>
              <a:t>Immutability</a:t>
            </a:r>
            <a:r>
              <a:rPr lang="en-US" sz="2100" dirty="0" smtClean="0"/>
              <a:t> </a:t>
            </a:r>
            <a:r>
              <a:rPr lang="en-US" sz="2100" dirty="0"/>
              <a:t>and </a:t>
            </a:r>
            <a:r>
              <a:rPr lang="en-US" sz="2100" dirty="0">
                <a:solidFill>
                  <a:srgbClr val="FF0000"/>
                </a:solidFill>
              </a:rPr>
              <a:t>Isolation</a:t>
            </a:r>
            <a:r>
              <a:rPr lang="en-US" sz="2100" dirty="0"/>
              <a:t> are your best friends to write </a:t>
            </a:r>
            <a:r>
              <a:rPr lang="en-US" sz="2100" dirty="0">
                <a:solidFill>
                  <a:srgbClr val="FF0000"/>
                </a:solidFill>
              </a:rPr>
              <a:t>concurrent </a:t>
            </a:r>
            <a:r>
              <a:rPr lang="en-US" sz="2100" dirty="0" smtClean="0">
                <a:solidFill>
                  <a:srgbClr val="FF0000"/>
                </a:solidFill>
              </a:rPr>
              <a:t>application</a:t>
            </a:r>
          </a:p>
          <a:p>
            <a:pPr marL="800100" lvl="1" indent="-342900">
              <a:buClr>
                <a:schemeClr val="bg2">
                  <a:lumMod val="50000"/>
                </a:schemeClr>
              </a:buClr>
              <a:buFont typeface="Wingdings" panose="05000000000000000000" pitchFamily="2" charset="2"/>
              <a:buChar char="§"/>
            </a:pPr>
            <a:r>
              <a:rPr lang="en-US" sz="2200" dirty="0" smtClean="0"/>
              <a:t>Use </a:t>
            </a:r>
            <a:r>
              <a:rPr lang="en-US" sz="2200" dirty="0"/>
              <a:t>natural </a:t>
            </a:r>
            <a:r>
              <a:rPr lang="en-US" sz="2200" dirty="0">
                <a:solidFill>
                  <a:srgbClr val="FF0000"/>
                </a:solidFill>
              </a:rPr>
              <a:t>isolation</a:t>
            </a:r>
            <a:r>
              <a:rPr lang="en-US" sz="2200" dirty="0"/>
              <a:t>, the Actor model is a great to enforce coarse-grained </a:t>
            </a:r>
            <a:r>
              <a:rPr lang="en-US" sz="2200" dirty="0">
                <a:solidFill>
                  <a:srgbClr val="FF0000"/>
                </a:solidFill>
              </a:rPr>
              <a:t>isolation</a:t>
            </a:r>
            <a:r>
              <a:rPr lang="en-US" sz="2200" dirty="0"/>
              <a:t> through </a:t>
            </a:r>
            <a:r>
              <a:rPr lang="en-US" sz="2200" dirty="0">
                <a:solidFill>
                  <a:srgbClr val="FF0000"/>
                </a:solidFill>
              </a:rPr>
              <a:t>message-passing </a:t>
            </a:r>
            <a:endParaRPr lang="en-US" sz="2200" dirty="0" smtClean="0">
              <a:solidFill>
                <a:srgbClr val="FF0000"/>
              </a:solidFill>
            </a:endParaRPr>
          </a:p>
          <a:p>
            <a:pPr marL="800100" lvl="1" indent="-342900">
              <a:buClr>
                <a:schemeClr val="bg2">
                  <a:lumMod val="50000"/>
                </a:schemeClr>
              </a:buClr>
              <a:buFont typeface="Wingdings" panose="05000000000000000000" pitchFamily="2" charset="2"/>
              <a:buChar char="§"/>
            </a:pPr>
            <a:endParaRPr lang="en-US" sz="2200" dirty="0">
              <a:solidFill>
                <a:srgbClr val="FF0000"/>
              </a:solidFill>
            </a:endParaRPr>
          </a:p>
          <a:p>
            <a:pPr marL="342900" indent="-342900">
              <a:buClr>
                <a:schemeClr val="accent2"/>
              </a:buClr>
              <a:buFont typeface="Wingdings" charset="2"/>
              <a:buChar char="q"/>
            </a:pPr>
            <a:r>
              <a:rPr lang="en-US" sz="2200" dirty="0" smtClean="0"/>
              <a:t>Asynchronous Programing in F# is easy and declarative</a:t>
            </a:r>
          </a:p>
          <a:p>
            <a:pPr>
              <a:buClr>
                <a:schemeClr val="accent2"/>
              </a:buClr>
            </a:pPr>
            <a:endParaRPr lang="en-US" sz="2200" dirty="0" smtClean="0"/>
          </a:p>
          <a:p>
            <a:pPr marL="342900" indent="-342900">
              <a:buClr>
                <a:schemeClr val="accent2"/>
              </a:buClr>
              <a:buFont typeface="Wingdings" charset="2"/>
              <a:buChar char="q"/>
            </a:pPr>
            <a:r>
              <a:rPr lang="en-US" sz="2200" dirty="0" smtClean="0"/>
              <a:t>Concurrency in F# is fully integrated with .NET</a:t>
            </a:r>
          </a:p>
          <a:p>
            <a:pPr>
              <a:buClr>
                <a:schemeClr val="accent2"/>
              </a:buClr>
            </a:pPr>
            <a:endParaRPr lang="en-US" sz="2200" dirty="0"/>
          </a:p>
          <a:p>
            <a:pPr marL="342900" indent="-342900">
              <a:buClr>
                <a:schemeClr val="accent2"/>
              </a:buClr>
              <a:buFont typeface="Wingdings" charset="2"/>
              <a:buChar char="q"/>
            </a:pPr>
            <a:r>
              <a:rPr lang="en-US" sz="2200" dirty="0" smtClean="0"/>
              <a:t>Use </a:t>
            </a:r>
            <a:r>
              <a:rPr lang="en-US" sz="2200" dirty="0" smtClean="0">
                <a:solidFill>
                  <a:srgbClr val="FF0000"/>
                </a:solidFill>
              </a:rPr>
              <a:t>Actor </a:t>
            </a:r>
            <a:r>
              <a:rPr lang="en-US" sz="2200" dirty="0">
                <a:solidFill>
                  <a:srgbClr val="FF0000"/>
                </a:solidFill>
              </a:rPr>
              <a:t>Model</a:t>
            </a:r>
            <a:r>
              <a:rPr lang="en-US" sz="2200" dirty="0"/>
              <a:t> for high scalable </a:t>
            </a:r>
            <a:r>
              <a:rPr lang="en-US" sz="2200" dirty="0" smtClean="0"/>
              <a:t>computation</a:t>
            </a:r>
            <a:endParaRPr lang="en-US" sz="2200" dirty="0"/>
          </a:p>
          <a:p>
            <a:pPr marL="342900" indent="-342900">
              <a:buClr>
                <a:schemeClr val="accent2"/>
              </a:buClr>
              <a:buFont typeface="Wingdings" charset="2"/>
              <a:buChar char="q"/>
            </a:pPr>
            <a:endParaRPr lang="en-US" sz="2200" dirty="0"/>
          </a:p>
        </p:txBody>
      </p:sp>
    </p:spTree>
    <p:extLst>
      <p:ext uri="{BB962C8B-B14F-4D97-AF65-F5344CB8AC3E}">
        <p14:creationId xmlns:p14="http://schemas.microsoft.com/office/powerpoint/2010/main" val="216665012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 calcmode="lin" valueType="num">
                                      <p:cBhvr additive="base">
                                        <p:cTn id="11"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 calcmode="lin" valueType="num">
                                      <p:cBhvr additive="base">
                                        <p:cTn id="17"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anim calcmode="lin" valueType="num">
                                      <p:cBhvr additive="base">
                                        <p:cTn id="23"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5">
                                            <p:txEl>
                                              <p:pRg st="7" end="7"/>
                                            </p:txEl>
                                          </p:spTgt>
                                        </p:tgtEl>
                                        <p:attrNameLst>
                                          <p:attrName>style.visibility</p:attrName>
                                        </p:attrNameLst>
                                      </p:cBhvr>
                                      <p:to>
                                        <p:strVal val="visible"/>
                                      </p:to>
                                    </p:set>
                                    <p:anim calcmode="lin" valueType="num">
                                      <p:cBhvr additive="base">
                                        <p:cTn id="29"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5">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F# Agents?</a:t>
            </a:r>
            <a:endParaRPr lang="en-US" dirty="0"/>
          </a:p>
        </p:txBody>
      </p:sp>
      <p:pic>
        <p:nvPicPr>
          <p:cNvPr id="4" name="Picture 3"/>
          <p:cNvPicPr>
            <a:picLocks noChangeAspect="1"/>
          </p:cNvPicPr>
          <p:nvPr/>
        </p:nvPicPr>
        <p:blipFill>
          <a:blip r:embed="rId3"/>
          <a:stretch>
            <a:fillRect/>
          </a:stretch>
        </p:blipFill>
        <p:spPr>
          <a:xfrm>
            <a:off x="1600200" y="1581150"/>
            <a:ext cx="5791200" cy="3124200"/>
          </a:xfrm>
          <a:prstGeom prst="rect">
            <a:avLst/>
          </a:prstGeom>
        </p:spPr>
      </p:pic>
      <p:pic>
        <p:nvPicPr>
          <p:cNvPr id="5" name="Picture 4"/>
          <p:cNvPicPr>
            <a:picLocks noChangeAspect="1"/>
          </p:cNvPicPr>
          <p:nvPr/>
        </p:nvPicPr>
        <p:blipFill>
          <a:blip r:embed="rId4"/>
          <a:stretch>
            <a:fillRect/>
          </a:stretch>
        </p:blipFill>
        <p:spPr>
          <a:xfrm>
            <a:off x="1585784" y="1306634"/>
            <a:ext cx="5969000" cy="3673231"/>
          </a:xfrm>
          <a:prstGeom prst="rect">
            <a:avLst/>
          </a:prstGeom>
        </p:spPr>
      </p:pic>
    </p:spTree>
    <p:extLst>
      <p:ext uri="{BB962C8B-B14F-4D97-AF65-F5344CB8AC3E}">
        <p14:creationId xmlns:p14="http://schemas.microsoft.com/office/powerpoint/2010/main" val="319564117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xit" presetSubtype="21" fill="hold" nodeType="clickEffect">
                                  <p:stCondLst>
                                    <p:cond delay="0"/>
                                  </p:stCondLst>
                                  <p:childTnLst>
                                    <p:animEffect transition="out" filter="barn(inVertical)">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normAutofit/>
          </a:bodyPr>
          <a:lstStyle>
            <a:extLst/>
          </a:lstStyle>
          <a:p>
            <a:r>
              <a:rPr lang="en-US" dirty="0" smtClean="0"/>
              <a:t>Agent Model</a:t>
            </a:r>
            <a:endParaRPr lang="en-US" dirty="0"/>
          </a:p>
        </p:txBody>
      </p:sp>
      <p:pic>
        <p:nvPicPr>
          <p:cNvPr id="4" name="Content Placeholder 5"/>
          <p:cNvPicPr preferRelativeResize="0">
            <a:picLocks/>
          </p:cNvPicPr>
          <p:nvPr/>
        </p:nvPicPr>
        <p:blipFill rotWithShape="1">
          <a:blip r:embed="rId3">
            <a:extLst>
              <a:ext uri="{28A0092B-C50C-407E-A947-70E740481C1C}">
                <a14:useLocalDpi xmlns:a14="http://schemas.microsoft.com/office/drawing/2010/main" val="0"/>
              </a:ext>
            </a:extLst>
          </a:blip>
          <a:srcRect l="-746" t="306" r="511" b="-420"/>
          <a:stretch/>
        </p:blipFill>
        <p:spPr>
          <a:xfrm>
            <a:off x="3733800" y="1300178"/>
            <a:ext cx="5105400" cy="3867150"/>
          </a:xfrm>
          <a:prstGeom prst="rect">
            <a:avLst/>
          </a:prstGeom>
        </p:spPr>
      </p:pic>
      <p:sp>
        <p:nvSpPr>
          <p:cNvPr id="5" name="Title 1"/>
          <p:cNvSpPr txBox="1">
            <a:spLocks/>
          </p:cNvSpPr>
          <p:nvPr/>
        </p:nvSpPr>
        <p:spPr>
          <a:xfrm>
            <a:off x="252919" y="1123837"/>
            <a:ext cx="2947482" cy="350531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0" kern="1200" spc="-60" baseline="0">
                <a:solidFill>
                  <a:schemeClr val="accent1"/>
                </a:solidFill>
                <a:latin typeface="+mj-lt"/>
                <a:ea typeface="+mj-ea"/>
                <a:cs typeface="+mj-cs"/>
              </a:defRPr>
            </a:lvl1pPr>
          </a:lstStyle>
          <a:p>
            <a:r>
              <a:rPr lang="en-US" sz="3600" dirty="0">
                <a:solidFill>
                  <a:srgbClr val="000000"/>
                </a:solidFill>
              </a:rPr>
              <a:t>What does a system of actors look like?</a:t>
            </a:r>
          </a:p>
          <a:p>
            <a:endParaRPr lang="en-US" sz="3600" dirty="0" smtClean="0">
              <a:solidFill>
                <a:srgbClr val="000000"/>
              </a:solidFill>
            </a:endParaRPr>
          </a:p>
          <a:p>
            <a:endParaRPr lang="en-US" sz="3600" dirty="0">
              <a:solidFill>
                <a:srgbClr val="000000"/>
              </a:solidFill>
            </a:endParaRPr>
          </a:p>
        </p:txBody>
      </p:sp>
      <p:pic>
        <p:nvPicPr>
          <p:cNvPr id="11" name="Content Placeholder 5"/>
          <p:cNvPicPr preferRelativeResize="0">
            <a:picLocks/>
          </p:cNvPicPr>
          <p:nvPr/>
        </p:nvPicPr>
        <p:blipFill rotWithShape="1">
          <a:blip r:embed="rId3">
            <a:extLst>
              <a:ext uri="{28A0092B-C50C-407E-A947-70E740481C1C}">
                <a14:useLocalDpi xmlns:a14="http://schemas.microsoft.com/office/drawing/2010/main" val="0"/>
              </a:ext>
            </a:extLst>
          </a:blip>
          <a:srcRect l="-746" t="306" r="511" b="-420"/>
          <a:stretch/>
        </p:blipFill>
        <p:spPr>
          <a:xfrm>
            <a:off x="3733800" y="1300178"/>
            <a:ext cx="4724400" cy="3867150"/>
          </a:xfrm>
          <a:prstGeom prst="rect">
            <a:avLst/>
          </a:prstGeom>
        </p:spPr>
      </p:pic>
      <p:pic>
        <p:nvPicPr>
          <p:cNvPr id="12" name="Picture 11"/>
          <p:cNvPicPr>
            <a:picLocks noChangeAspect="1"/>
          </p:cNvPicPr>
          <p:nvPr/>
        </p:nvPicPr>
        <p:blipFill>
          <a:blip r:embed="rId4"/>
          <a:stretch>
            <a:fillRect/>
          </a:stretch>
        </p:blipFill>
        <p:spPr>
          <a:xfrm>
            <a:off x="4343400" y="3455203"/>
            <a:ext cx="3048000" cy="1688297"/>
          </a:xfrm>
          <a:prstGeom prst="rect">
            <a:avLst/>
          </a:prstGeom>
        </p:spPr>
      </p:pic>
      <p:pic>
        <p:nvPicPr>
          <p:cNvPr id="13" name="Picture 12"/>
          <p:cNvPicPr>
            <a:picLocks noChangeAspect="1"/>
          </p:cNvPicPr>
          <p:nvPr/>
        </p:nvPicPr>
        <p:blipFill>
          <a:blip r:embed="rId5"/>
          <a:stretch>
            <a:fillRect/>
          </a:stretch>
        </p:blipFill>
        <p:spPr>
          <a:xfrm>
            <a:off x="3581400" y="1679574"/>
            <a:ext cx="2474474" cy="1425575"/>
          </a:xfrm>
          <a:prstGeom prst="rect">
            <a:avLst/>
          </a:prstGeom>
        </p:spPr>
      </p:pic>
      <p:pic>
        <p:nvPicPr>
          <p:cNvPr id="14" name="Picture 13"/>
          <p:cNvPicPr>
            <a:picLocks noChangeAspect="1"/>
          </p:cNvPicPr>
          <p:nvPr/>
        </p:nvPicPr>
        <p:blipFill>
          <a:blip r:embed="rId6"/>
          <a:stretch>
            <a:fillRect/>
          </a:stretch>
        </p:blipFill>
        <p:spPr>
          <a:xfrm>
            <a:off x="6362699" y="1679573"/>
            <a:ext cx="2702855" cy="1575045"/>
          </a:xfrm>
          <a:prstGeom prst="rect">
            <a:avLst/>
          </a:prstGeom>
        </p:spPr>
      </p:pic>
    </p:spTree>
    <p:extLst>
      <p:ext uri="{BB962C8B-B14F-4D97-AF65-F5344CB8AC3E}">
        <p14:creationId xmlns:p14="http://schemas.microsoft.com/office/powerpoint/2010/main" val="2203632836"/>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an Agent look?</a:t>
            </a:r>
            <a:endParaRPr lang="en-US" dirty="0"/>
          </a:p>
        </p:txBody>
      </p:sp>
      <p:pic>
        <p:nvPicPr>
          <p:cNvPr id="4" name="Picture 3"/>
          <p:cNvPicPr>
            <a:picLocks noChangeAspect="1"/>
          </p:cNvPicPr>
          <p:nvPr/>
        </p:nvPicPr>
        <p:blipFill>
          <a:blip r:embed="rId3"/>
          <a:stretch>
            <a:fillRect/>
          </a:stretch>
        </p:blipFill>
        <p:spPr>
          <a:xfrm>
            <a:off x="2895600" y="1296837"/>
            <a:ext cx="5759928" cy="3821933"/>
          </a:xfrm>
          <a:prstGeom prst="rect">
            <a:avLst/>
          </a:prstGeom>
        </p:spPr>
      </p:pic>
      <p:sp>
        <p:nvSpPr>
          <p:cNvPr id="7" name="Title 1"/>
          <p:cNvSpPr txBox="1">
            <a:spLocks/>
          </p:cNvSpPr>
          <p:nvPr/>
        </p:nvSpPr>
        <p:spPr>
          <a:xfrm>
            <a:off x="76200" y="1581150"/>
            <a:ext cx="2590800" cy="342911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0" kern="1200" spc="-60" baseline="0">
                <a:solidFill>
                  <a:schemeClr val="accent1"/>
                </a:solidFill>
                <a:latin typeface="+mj-lt"/>
                <a:ea typeface="+mj-ea"/>
                <a:cs typeface="+mj-cs"/>
              </a:defRPr>
            </a:lvl1pPr>
          </a:lstStyle>
          <a:p>
            <a:r>
              <a:rPr lang="en-US" sz="3600" dirty="0">
                <a:solidFill>
                  <a:srgbClr val="000000"/>
                </a:solidFill>
              </a:rPr>
              <a:t>What does a system of actors look like?</a:t>
            </a:r>
          </a:p>
          <a:p>
            <a:endParaRPr lang="en-US" sz="3600" dirty="0" smtClean="0">
              <a:solidFill>
                <a:srgbClr val="000000"/>
              </a:solidFill>
            </a:endParaRPr>
          </a:p>
          <a:p>
            <a:endParaRPr lang="en-US" sz="3600" dirty="0">
              <a:solidFill>
                <a:srgbClr val="000000"/>
              </a:solidFill>
            </a:endParaRPr>
          </a:p>
        </p:txBody>
      </p:sp>
    </p:spTree>
    <p:extLst>
      <p:ext uri="{BB962C8B-B14F-4D97-AF65-F5344CB8AC3E}">
        <p14:creationId xmlns:p14="http://schemas.microsoft.com/office/powerpoint/2010/main" val="1232076057"/>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91839"/>
            <a:ext cx="8676456" cy="759731"/>
          </a:xfrm>
        </p:spPr>
        <p:txBody>
          <a:bodyPr>
            <a:normAutofit fontScale="90000"/>
          </a:bodyPr>
          <a:lstStyle/>
          <a:p>
            <a:r>
              <a:rPr lang="en-US" dirty="0" smtClean="0"/>
              <a:t>What Agent can do</a:t>
            </a:r>
            <a:r>
              <a:rPr lang="en-US" dirty="0"/>
              <a:t>? Agents </a:t>
            </a:r>
            <a:r>
              <a:rPr lang="en-US" b="1" dirty="0">
                <a:solidFill>
                  <a:schemeClr val="accent2"/>
                </a:solidFill>
              </a:rPr>
              <a:t>perform </a:t>
            </a:r>
            <a:r>
              <a:rPr lang="en-US" b="1" dirty="0" smtClean="0">
                <a:solidFill>
                  <a:schemeClr val="accent2"/>
                </a:solidFill>
              </a:rPr>
              <a:t>actions</a:t>
            </a:r>
            <a:endParaRPr lang="cs-CZ" dirty="0"/>
          </a:p>
        </p:txBody>
      </p:sp>
      <p:sp>
        <p:nvSpPr>
          <p:cNvPr id="3" name="Content Placeholder 2"/>
          <p:cNvSpPr>
            <a:spLocks noGrp="1"/>
          </p:cNvSpPr>
          <p:nvPr>
            <p:ph idx="1"/>
          </p:nvPr>
        </p:nvSpPr>
        <p:spPr>
          <a:xfrm>
            <a:off x="381000" y="1352550"/>
            <a:ext cx="8763000" cy="3886200"/>
          </a:xfrm>
        </p:spPr>
        <p:txBody>
          <a:bodyPr>
            <a:normAutofit fontScale="92500" lnSpcReduction="20000"/>
          </a:bodyPr>
          <a:lstStyle/>
          <a:p>
            <a:pPr lvl="1"/>
            <a:r>
              <a:rPr lang="en-US" sz="2900" dirty="0" smtClean="0">
                <a:solidFill>
                  <a:srgbClr val="FF6600"/>
                </a:solidFill>
              </a:rPr>
              <a:t>Buffering Messages</a:t>
            </a:r>
          </a:p>
          <a:p>
            <a:pPr lvl="1"/>
            <a:r>
              <a:rPr lang="en-US" sz="2900" dirty="0" smtClean="0">
                <a:solidFill>
                  <a:srgbClr val="FF6600"/>
                </a:solidFill>
              </a:rPr>
              <a:t>Asynchronous Execution</a:t>
            </a:r>
          </a:p>
          <a:p>
            <a:pPr lvl="1"/>
            <a:r>
              <a:rPr lang="en-US" sz="2900" dirty="0" smtClean="0"/>
              <a:t>Determine what to do with income message</a:t>
            </a:r>
          </a:p>
          <a:p>
            <a:pPr lvl="1"/>
            <a:r>
              <a:rPr lang="en-US" sz="2900" dirty="0" smtClean="0"/>
              <a:t>Change its behavior for the next messages</a:t>
            </a:r>
          </a:p>
          <a:p>
            <a:pPr lvl="1"/>
            <a:r>
              <a:rPr lang="en-US" sz="2900" dirty="0" smtClean="0"/>
              <a:t>Communicate and notify other actors and create more Agents</a:t>
            </a:r>
          </a:p>
          <a:p>
            <a:pPr lvl="1"/>
            <a:r>
              <a:rPr lang="en-US" sz="2900" dirty="0" smtClean="0"/>
              <a:t>Send reply to the sender of a message</a:t>
            </a:r>
          </a:p>
          <a:p>
            <a:pPr lvl="1"/>
            <a:r>
              <a:rPr lang="en-US" sz="2900" dirty="0" smtClean="0"/>
              <a:t>Notify other Agents</a:t>
            </a:r>
          </a:p>
          <a:p>
            <a:pPr lvl="1"/>
            <a:r>
              <a:rPr lang="en-US" sz="2900" dirty="0" smtClean="0"/>
              <a:t>Do </a:t>
            </a:r>
            <a:r>
              <a:rPr lang="en-US" sz="2900" dirty="0"/>
              <a:t>calculations and update </a:t>
            </a:r>
            <a:r>
              <a:rPr lang="en-US" sz="2900" dirty="0" smtClean="0"/>
              <a:t>state</a:t>
            </a:r>
            <a:endParaRPr lang="cs-CZ" dirty="0"/>
          </a:p>
        </p:txBody>
      </p:sp>
    </p:spTree>
    <p:extLst>
      <p:ext uri="{BB962C8B-B14F-4D97-AF65-F5344CB8AC3E}">
        <p14:creationId xmlns:p14="http://schemas.microsoft.com/office/powerpoint/2010/main" val="3582470177"/>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Declaring </a:t>
            </a:r>
            <a:r>
              <a:rPr lang="en-US" dirty="0"/>
              <a:t>m</a:t>
            </a:r>
            <a:r>
              <a:rPr lang="en-US" dirty="0" smtClean="0"/>
              <a:t>essages</a:t>
            </a:r>
            <a:endParaRPr lang="cs-CZ" dirty="0"/>
          </a:p>
        </p:txBody>
      </p:sp>
      <p:sp>
        <p:nvSpPr>
          <p:cNvPr id="3" name="Content Placeholder 2"/>
          <p:cNvSpPr>
            <a:spLocks noGrp="1"/>
          </p:cNvSpPr>
          <p:nvPr>
            <p:ph idx="1"/>
          </p:nvPr>
        </p:nvSpPr>
        <p:spPr>
          <a:xfrm>
            <a:off x="457200" y="1352550"/>
            <a:ext cx="8229600" cy="3595464"/>
          </a:xfrm>
        </p:spPr>
        <p:txBody>
          <a:bodyPr>
            <a:normAutofit fontScale="92500" lnSpcReduction="10000"/>
          </a:bodyPr>
          <a:lstStyle/>
          <a:p>
            <a:r>
              <a:rPr lang="en-US" dirty="0" smtClean="0"/>
              <a:t>Agents handle multiple messages</a:t>
            </a:r>
          </a:p>
          <a:p>
            <a:pPr lvl="1"/>
            <a:r>
              <a:rPr lang="en-US" dirty="0" smtClean="0"/>
              <a:t>Message type using discriminated union</a:t>
            </a:r>
          </a:p>
          <a:p>
            <a:endParaRPr lang="en-US" dirty="0"/>
          </a:p>
          <a:p>
            <a:endParaRPr lang="en-US" dirty="0" smtClean="0"/>
          </a:p>
          <a:p>
            <a:r>
              <a:rPr lang="en-US" dirty="0" smtClean="0"/>
              <a:t>Safety guarantees</a:t>
            </a:r>
          </a:p>
          <a:p>
            <a:pPr lvl="1"/>
            <a:r>
              <a:rPr lang="en-US" dirty="0" smtClean="0"/>
              <a:t>Agent will be able to handle all messages</a:t>
            </a:r>
          </a:p>
          <a:p>
            <a:pPr marL="144000" lvl="1" indent="0">
              <a:buNone/>
            </a:pPr>
            <a:endParaRPr lang="en-US" dirty="0" smtClean="0"/>
          </a:p>
        </p:txBody>
      </p:sp>
      <p:sp>
        <p:nvSpPr>
          <p:cNvPr id="4" name="TextBox 3"/>
          <p:cNvSpPr txBox="1"/>
          <p:nvPr/>
        </p:nvSpPr>
        <p:spPr>
          <a:xfrm>
            <a:off x="1115616" y="2193708"/>
            <a:ext cx="8208912" cy="1910880"/>
          </a:xfrm>
          <a:prstGeom prst="rect">
            <a:avLst/>
          </a:prstGeom>
          <a:noFill/>
          <a:ln w="63500">
            <a:noFill/>
          </a:ln>
        </p:spPr>
        <p:txBody>
          <a:bodyPr wrap="square" lIns="144000" tIns="108000" rIns="144000" bIns="108000" rtlCol="0">
            <a:spAutoFit/>
          </a:bodyPr>
          <a:lstStyle/>
          <a:p>
            <a:r>
              <a:rPr lang="cs-CZ" sz="2200" dirty="0">
                <a:solidFill>
                  <a:srgbClr val="0000FF"/>
                </a:solidFill>
                <a:latin typeface="Consolas"/>
              </a:rPr>
              <a:t>type</a:t>
            </a:r>
            <a:r>
              <a:rPr lang="cs-CZ" sz="2200" dirty="0">
                <a:solidFill>
                  <a:prstClr val="black"/>
                </a:solidFill>
                <a:latin typeface="Consolas"/>
              </a:rPr>
              <a:t> </a:t>
            </a:r>
            <a:r>
              <a:rPr lang="cs-CZ" sz="2200" dirty="0">
                <a:solidFill>
                  <a:srgbClr val="020002"/>
                </a:solidFill>
                <a:latin typeface="Consolas"/>
              </a:rPr>
              <a:t>CacheMessage</a:t>
            </a:r>
            <a:r>
              <a:rPr lang="cs-CZ" sz="2200" dirty="0">
                <a:solidFill>
                  <a:srgbClr val="800080"/>
                </a:solidFill>
                <a:latin typeface="Consolas"/>
              </a:rPr>
              <a:t>&lt;'</a:t>
            </a:r>
            <a:r>
              <a:rPr lang="cs-CZ" sz="2200" dirty="0">
                <a:solidFill>
                  <a:srgbClr val="020002"/>
                </a:solidFill>
                <a:latin typeface="Consolas"/>
              </a:rPr>
              <a:t>T</a:t>
            </a:r>
            <a:r>
              <a:rPr lang="cs-CZ" sz="2200" dirty="0">
                <a:solidFill>
                  <a:srgbClr val="800080"/>
                </a:solidFill>
                <a:latin typeface="Consolas"/>
              </a:rPr>
              <a:t>&gt;</a:t>
            </a:r>
            <a:r>
              <a:rPr lang="cs-CZ" sz="2200" dirty="0">
                <a:solidFill>
                  <a:prstClr val="black"/>
                </a:solidFill>
                <a:latin typeface="Consolas"/>
              </a:rPr>
              <a:t> </a:t>
            </a:r>
            <a:r>
              <a:rPr lang="cs-CZ" sz="2200" dirty="0">
                <a:solidFill>
                  <a:srgbClr val="800080"/>
                </a:solidFill>
                <a:latin typeface="Consolas"/>
              </a:rPr>
              <a:t>=</a:t>
            </a:r>
            <a:endParaRPr lang="cs-CZ" sz="2200" dirty="0">
              <a:solidFill>
                <a:prstClr val="black"/>
              </a:solidFill>
              <a:latin typeface="Consolas"/>
            </a:endParaRPr>
          </a:p>
          <a:p>
            <a:r>
              <a:rPr lang="cs-CZ" sz="2200" dirty="0">
                <a:solidFill>
                  <a:prstClr val="black"/>
                </a:solidFill>
                <a:latin typeface="Consolas"/>
              </a:rPr>
              <a:t>  | </a:t>
            </a:r>
            <a:r>
              <a:rPr lang="cs-CZ" sz="2200" dirty="0">
                <a:solidFill>
                  <a:srgbClr val="020002"/>
                </a:solidFill>
                <a:latin typeface="Consolas"/>
              </a:rPr>
              <a:t>Add</a:t>
            </a:r>
            <a:r>
              <a:rPr lang="cs-CZ" sz="2200" dirty="0">
                <a:solidFill>
                  <a:prstClr val="black"/>
                </a:solidFill>
                <a:latin typeface="Consolas"/>
              </a:rPr>
              <a:t> </a:t>
            </a:r>
            <a:r>
              <a:rPr lang="cs-CZ" sz="2200" dirty="0" err="1">
                <a:solidFill>
                  <a:srgbClr val="0000FF"/>
                </a:solidFill>
                <a:latin typeface="Consolas"/>
              </a:rPr>
              <a:t>of</a:t>
            </a:r>
            <a:r>
              <a:rPr lang="cs-CZ" sz="2200" dirty="0">
                <a:solidFill>
                  <a:prstClr val="black"/>
                </a:solidFill>
                <a:latin typeface="Consolas"/>
              </a:rPr>
              <a:t> </a:t>
            </a:r>
            <a:r>
              <a:rPr lang="cs-CZ" sz="2200" dirty="0" err="1" smtClean="0">
                <a:solidFill>
                  <a:srgbClr val="020002"/>
                </a:solidFill>
                <a:latin typeface="Consolas"/>
              </a:rPr>
              <a:t>string</a:t>
            </a:r>
            <a:r>
              <a:rPr lang="cs-CZ" sz="2200" dirty="0" smtClean="0">
                <a:solidFill>
                  <a:prstClr val="black"/>
                </a:solidFill>
                <a:latin typeface="Consolas"/>
              </a:rPr>
              <a:t> </a:t>
            </a:r>
            <a:r>
              <a:rPr lang="cs-CZ" sz="2200" dirty="0">
                <a:solidFill>
                  <a:srgbClr val="800080"/>
                </a:solidFill>
                <a:latin typeface="Consolas"/>
              </a:rPr>
              <a:t>*</a:t>
            </a:r>
            <a:r>
              <a:rPr lang="cs-CZ" sz="2200" dirty="0">
                <a:solidFill>
                  <a:prstClr val="black"/>
                </a:solidFill>
                <a:latin typeface="Consolas"/>
              </a:rPr>
              <a:t> </a:t>
            </a:r>
            <a:r>
              <a:rPr lang="cs-CZ" sz="2200" dirty="0">
                <a:solidFill>
                  <a:srgbClr val="800080"/>
                </a:solidFill>
                <a:latin typeface="Consolas"/>
              </a:rPr>
              <a:t>'</a:t>
            </a:r>
            <a:r>
              <a:rPr lang="cs-CZ" sz="2200" dirty="0">
                <a:solidFill>
                  <a:srgbClr val="020002"/>
                </a:solidFill>
                <a:latin typeface="Consolas"/>
              </a:rPr>
              <a:t>T</a:t>
            </a:r>
            <a:endParaRPr lang="cs-CZ" sz="2200" dirty="0">
              <a:solidFill>
                <a:prstClr val="black"/>
              </a:solidFill>
              <a:latin typeface="Consolas"/>
            </a:endParaRPr>
          </a:p>
          <a:p>
            <a:r>
              <a:rPr lang="en-US" sz="2200" dirty="0">
                <a:solidFill>
                  <a:prstClr val="black"/>
                </a:solidFill>
                <a:latin typeface="Consolas"/>
              </a:rPr>
              <a:t>  | </a:t>
            </a:r>
            <a:r>
              <a:rPr lang="en-US" sz="2200" dirty="0">
                <a:solidFill>
                  <a:srgbClr val="020002"/>
                </a:solidFill>
                <a:latin typeface="Consolas"/>
              </a:rPr>
              <a:t>Get</a:t>
            </a:r>
            <a:r>
              <a:rPr lang="en-US" sz="2200" dirty="0">
                <a:solidFill>
                  <a:prstClr val="black"/>
                </a:solidFill>
                <a:latin typeface="Consolas"/>
              </a:rPr>
              <a:t> </a:t>
            </a:r>
            <a:r>
              <a:rPr lang="en-US" sz="2200" dirty="0">
                <a:solidFill>
                  <a:srgbClr val="0000FF"/>
                </a:solidFill>
                <a:latin typeface="Consolas"/>
              </a:rPr>
              <a:t>of</a:t>
            </a:r>
            <a:r>
              <a:rPr lang="en-US" sz="2200" dirty="0">
                <a:solidFill>
                  <a:prstClr val="black"/>
                </a:solidFill>
                <a:latin typeface="Consolas"/>
              </a:rPr>
              <a:t> </a:t>
            </a:r>
            <a:r>
              <a:rPr lang="en-US" sz="2200" dirty="0" smtClean="0">
                <a:solidFill>
                  <a:srgbClr val="020002"/>
                </a:solidFill>
                <a:latin typeface="Consolas"/>
              </a:rPr>
              <a:t>string</a:t>
            </a:r>
            <a:r>
              <a:rPr lang="en-US" sz="2200" dirty="0" smtClean="0">
                <a:solidFill>
                  <a:prstClr val="black"/>
                </a:solidFill>
                <a:latin typeface="Consolas"/>
              </a:rPr>
              <a:t> </a:t>
            </a:r>
            <a:r>
              <a:rPr lang="en-US" sz="2200" dirty="0">
                <a:solidFill>
                  <a:srgbClr val="800080"/>
                </a:solidFill>
                <a:latin typeface="Consolas"/>
              </a:rPr>
              <a:t>*</a:t>
            </a:r>
            <a:r>
              <a:rPr lang="en-US" sz="2200" dirty="0">
                <a:solidFill>
                  <a:prstClr val="black"/>
                </a:solidFill>
                <a:latin typeface="Consolas"/>
              </a:rPr>
              <a:t> </a:t>
            </a:r>
            <a:r>
              <a:rPr lang="en-US" sz="2200" dirty="0" err="1">
                <a:solidFill>
                  <a:srgbClr val="FF6600"/>
                </a:solidFill>
                <a:latin typeface="Consolas"/>
              </a:rPr>
              <a:t>AsyncReplyChannel</a:t>
            </a:r>
            <a:r>
              <a:rPr lang="en-US" sz="2200" dirty="0">
                <a:solidFill>
                  <a:srgbClr val="800080"/>
                </a:solidFill>
                <a:latin typeface="Consolas"/>
              </a:rPr>
              <a:t>&lt;</a:t>
            </a:r>
            <a:r>
              <a:rPr lang="en-US" sz="2200" dirty="0">
                <a:solidFill>
                  <a:srgbClr val="020002"/>
                </a:solidFill>
                <a:latin typeface="Consolas"/>
              </a:rPr>
              <a:t>option</a:t>
            </a:r>
            <a:r>
              <a:rPr lang="en-US" sz="2200" dirty="0">
                <a:solidFill>
                  <a:srgbClr val="800080"/>
                </a:solidFill>
                <a:latin typeface="Consolas"/>
              </a:rPr>
              <a:t>&lt;'</a:t>
            </a:r>
            <a:r>
              <a:rPr lang="en-US" sz="2200" dirty="0">
                <a:solidFill>
                  <a:srgbClr val="020002"/>
                </a:solidFill>
                <a:latin typeface="Consolas"/>
              </a:rPr>
              <a:t>T</a:t>
            </a:r>
            <a:r>
              <a:rPr lang="en-US" sz="2200" dirty="0">
                <a:solidFill>
                  <a:srgbClr val="800080"/>
                </a:solidFill>
                <a:latin typeface="Consolas"/>
              </a:rPr>
              <a:t>&gt;&gt;</a:t>
            </a:r>
            <a:endParaRPr lang="en-US" sz="2200" dirty="0">
              <a:solidFill>
                <a:prstClr val="black"/>
              </a:solidFill>
              <a:latin typeface="Consolas"/>
            </a:endParaRPr>
          </a:p>
          <a:p>
            <a:r>
              <a:rPr lang="cs-CZ" sz="2200" dirty="0">
                <a:solidFill>
                  <a:prstClr val="black"/>
                </a:solidFill>
                <a:latin typeface="Consolas"/>
              </a:rPr>
              <a:t>  | </a:t>
            </a:r>
            <a:r>
              <a:rPr lang="cs-CZ" sz="2200" dirty="0" smtClean="0">
                <a:solidFill>
                  <a:srgbClr val="020002"/>
                </a:solidFill>
                <a:latin typeface="Consolas"/>
              </a:rPr>
              <a:t>Reset</a:t>
            </a:r>
          </a:p>
          <a:p>
            <a:endParaRPr lang="cs-CZ" sz="2200" dirty="0">
              <a:solidFill>
                <a:srgbClr val="020002"/>
              </a:solidFill>
              <a:latin typeface="Consolas"/>
            </a:endParaRPr>
          </a:p>
        </p:txBody>
      </p:sp>
    </p:spTree>
    <p:extLst>
      <p:ext uri="{BB962C8B-B14F-4D97-AF65-F5344CB8AC3E}">
        <p14:creationId xmlns:p14="http://schemas.microsoft.com/office/powerpoint/2010/main" val="2474408471"/>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Scan - </a:t>
            </a:r>
            <a:r>
              <a:rPr lang="en-US" dirty="0" err="1" smtClean="0"/>
              <a:t>TryScan</a:t>
            </a:r>
            <a:endParaRPr lang="cs-CZ" dirty="0"/>
          </a:p>
        </p:txBody>
      </p:sp>
      <p:sp>
        <p:nvSpPr>
          <p:cNvPr id="3" name="Content Placeholder 2"/>
          <p:cNvSpPr>
            <a:spLocks noGrp="1"/>
          </p:cNvSpPr>
          <p:nvPr>
            <p:ph idx="1"/>
          </p:nvPr>
        </p:nvSpPr>
        <p:spPr>
          <a:xfrm>
            <a:off x="685800" y="1352550"/>
            <a:ext cx="7262182" cy="2389082"/>
          </a:xfrm>
        </p:spPr>
        <p:txBody>
          <a:bodyPr>
            <a:normAutofit/>
          </a:bodyPr>
          <a:lstStyle/>
          <a:p>
            <a:pPr marL="365760" lvl="1" indent="0">
              <a:buNone/>
            </a:pPr>
            <a:r>
              <a:rPr lang="en-US" dirty="0" smtClean="0"/>
              <a:t>Actor can be in a state in which wait for specific Message(s) and </a:t>
            </a:r>
            <a:r>
              <a:rPr lang="en-US" i="1" dirty="0" smtClean="0">
                <a:solidFill>
                  <a:srgbClr val="FF6600"/>
                </a:solidFill>
              </a:rPr>
              <a:t>Scan </a:t>
            </a:r>
            <a:r>
              <a:rPr lang="en-US" i="1" dirty="0" smtClean="0">
                <a:solidFill>
                  <a:srgbClr val="000000"/>
                </a:solidFill>
              </a:rPr>
              <a:t>(or </a:t>
            </a:r>
            <a:r>
              <a:rPr lang="en-US" i="1" dirty="0" err="1" smtClean="0">
                <a:solidFill>
                  <a:srgbClr val="FF6600"/>
                </a:solidFill>
              </a:rPr>
              <a:t>TryScan</a:t>
            </a:r>
            <a:r>
              <a:rPr lang="en-US" i="1" dirty="0" smtClean="0"/>
              <a:t>)</a:t>
            </a:r>
            <a:r>
              <a:rPr lang="en-US" i="1" dirty="0" smtClean="0">
                <a:solidFill>
                  <a:srgbClr val="FF6600"/>
                </a:solidFill>
              </a:rPr>
              <a:t> </a:t>
            </a:r>
            <a:r>
              <a:rPr lang="en-US" dirty="0"/>
              <a:t>a message by looking through messages in arrival </a:t>
            </a:r>
            <a:endParaRPr lang="cs-CZ" dirty="0">
              <a:solidFill>
                <a:srgbClr val="FF6600"/>
              </a:solidFill>
            </a:endParaRPr>
          </a:p>
        </p:txBody>
      </p:sp>
      <p:sp>
        <p:nvSpPr>
          <p:cNvPr id="10" name="TextBox 9"/>
          <p:cNvSpPr txBox="1"/>
          <p:nvPr/>
        </p:nvSpPr>
        <p:spPr>
          <a:xfrm>
            <a:off x="838200" y="2876550"/>
            <a:ext cx="8001000" cy="1756992"/>
          </a:xfrm>
          <a:prstGeom prst="rect">
            <a:avLst/>
          </a:prstGeom>
          <a:noFill/>
          <a:ln w="63500">
            <a:noFill/>
          </a:ln>
        </p:spPr>
        <p:txBody>
          <a:bodyPr wrap="square" lIns="144000" tIns="108000" rIns="144000" bIns="108000" rtlCol="0">
            <a:spAutoFit/>
          </a:bodyPr>
          <a:lstStyle/>
          <a:p>
            <a:r>
              <a:rPr lang="cs-CZ" sz="2000" dirty="0" smtClean="0">
                <a:solidFill>
                  <a:srgbClr val="0000FF"/>
                </a:solidFill>
                <a:latin typeface="Consolas"/>
              </a:rPr>
              <a:t>let</a:t>
            </a:r>
            <a:r>
              <a:rPr lang="cs-CZ" sz="2000" dirty="0" smtClean="0">
                <a:solidFill>
                  <a:prstClr val="black"/>
                </a:solidFill>
                <a:latin typeface="Consolas"/>
              </a:rPr>
              <a:t> </a:t>
            </a:r>
            <a:r>
              <a:rPr lang="cs-CZ" sz="2000" dirty="0">
                <a:solidFill>
                  <a:srgbClr val="020002"/>
                </a:solidFill>
                <a:latin typeface="Consolas"/>
              </a:rPr>
              <a:t>agent</a:t>
            </a:r>
            <a:r>
              <a:rPr lang="cs-CZ" sz="2000" dirty="0">
                <a:solidFill>
                  <a:prstClr val="black"/>
                </a:solidFill>
                <a:latin typeface="Consolas"/>
              </a:rPr>
              <a:t> </a:t>
            </a:r>
            <a:r>
              <a:rPr lang="cs-CZ" sz="2000" dirty="0">
                <a:solidFill>
                  <a:srgbClr val="800080"/>
                </a:solidFill>
                <a:latin typeface="Consolas"/>
              </a:rPr>
              <a:t>=</a:t>
            </a:r>
            <a:r>
              <a:rPr lang="cs-CZ" sz="2000" dirty="0">
                <a:solidFill>
                  <a:prstClr val="black"/>
                </a:solidFill>
                <a:latin typeface="Consolas"/>
              </a:rPr>
              <a:t> </a:t>
            </a:r>
            <a:r>
              <a:rPr lang="cs-CZ" sz="2000" dirty="0">
                <a:solidFill>
                  <a:srgbClr val="020002"/>
                </a:solidFill>
                <a:latin typeface="Consolas"/>
              </a:rPr>
              <a:t>Agent</a:t>
            </a:r>
            <a:r>
              <a:rPr lang="cs-CZ" sz="2000" dirty="0">
                <a:solidFill>
                  <a:srgbClr val="800080"/>
                </a:solidFill>
                <a:latin typeface="Consolas"/>
              </a:rPr>
              <a:t>.</a:t>
            </a:r>
            <a:r>
              <a:rPr lang="cs-CZ" sz="2000" dirty="0">
                <a:solidFill>
                  <a:srgbClr val="020002"/>
                </a:solidFill>
                <a:latin typeface="Consolas"/>
              </a:rPr>
              <a:t>Start</a:t>
            </a:r>
            <a:r>
              <a:rPr lang="cs-CZ" sz="2000" dirty="0">
                <a:solidFill>
                  <a:prstClr val="black"/>
                </a:solidFill>
                <a:latin typeface="Consolas"/>
              </a:rPr>
              <a:t>(</a:t>
            </a:r>
            <a:r>
              <a:rPr lang="cs-CZ" sz="2000" dirty="0">
                <a:solidFill>
                  <a:srgbClr val="0000FF"/>
                </a:solidFill>
                <a:latin typeface="Consolas"/>
              </a:rPr>
              <a:t>fun</a:t>
            </a:r>
            <a:r>
              <a:rPr lang="cs-CZ" sz="2000" dirty="0">
                <a:solidFill>
                  <a:prstClr val="black"/>
                </a:solidFill>
                <a:latin typeface="Consolas"/>
              </a:rPr>
              <a:t> </a:t>
            </a:r>
            <a:r>
              <a:rPr lang="cs-CZ" sz="2000" dirty="0">
                <a:solidFill>
                  <a:srgbClr val="020002"/>
                </a:solidFill>
                <a:latin typeface="Consolas"/>
              </a:rPr>
              <a:t>agent</a:t>
            </a:r>
            <a:r>
              <a:rPr lang="cs-CZ" sz="2000" dirty="0">
                <a:solidFill>
                  <a:prstClr val="black"/>
                </a:solidFill>
                <a:latin typeface="Consolas"/>
              </a:rPr>
              <a:t> </a:t>
            </a:r>
            <a:r>
              <a:rPr lang="cs-CZ" sz="2000" dirty="0">
                <a:solidFill>
                  <a:srgbClr val="0000FF"/>
                </a:solidFill>
                <a:latin typeface="Consolas"/>
              </a:rPr>
              <a:t>-</a:t>
            </a:r>
            <a:r>
              <a:rPr lang="cs-CZ" sz="2000" dirty="0" smtClean="0">
                <a:solidFill>
                  <a:srgbClr val="0000FF"/>
                </a:solidFill>
                <a:latin typeface="Consolas"/>
              </a:rPr>
              <a:t>&gt;</a:t>
            </a:r>
            <a:r>
              <a:rPr lang="cs-CZ" sz="2000" dirty="0" smtClean="0">
                <a:solidFill>
                  <a:prstClr val="black"/>
                </a:solidFill>
                <a:latin typeface="Consolas"/>
              </a:rPr>
              <a:t> </a:t>
            </a:r>
            <a:endParaRPr lang="cs-CZ" sz="2000" dirty="0">
              <a:solidFill>
                <a:srgbClr val="008000"/>
              </a:solidFill>
              <a:latin typeface="Consolas"/>
            </a:endParaRPr>
          </a:p>
          <a:p>
            <a:r>
              <a:rPr lang="cs-CZ" sz="2000" dirty="0" smtClean="0">
                <a:solidFill>
                  <a:srgbClr val="008000"/>
                </a:solidFill>
                <a:latin typeface="Consolas"/>
              </a:rPr>
              <a:t>	(*...*)</a:t>
            </a:r>
          </a:p>
          <a:p>
            <a:r>
              <a:rPr lang="cs-CZ" sz="2000" dirty="0" smtClean="0">
                <a:solidFill>
                  <a:srgbClr val="008000"/>
                </a:solidFill>
                <a:latin typeface="Consolas"/>
              </a:rPr>
              <a:t>	</a:t>
            </a:r>
            <a:r>
              <a:rPr lang="cs-CZ" sz="2000" dirty="0" smtClean="0">
                <a:solidFill>
                  <a:srgbClr val="0000FF"/>
                </a:solidFill>
                <a:latin typeface="Consolas"/>
              </a:rPr>
              <a:t>let!</a:t>
            </a:r>
            <a:r>
              <a:rPr lang="cs-CZ" sz="2000" dirty="0" smtClean="0">
                <a:solidFill>
                  <a:prstClr val="black"/>
                </a:solidFill>
                <a:latin typeface="Consolas"/>
              </a:rPr>
              <a:t> </a:t>
            </a:r>
            <a:r>
              <a:rPr lang="cs-CZ" sz="2000" dirty="0" err="1" smtClean="0">
                <a:solidFill>
                  <a:srgbClr val="020002"/>
                </a:solidFill>
                <a:latin typeface="Consolas"/>
              </a:rPr>
              <a:t>msg</a:t>
            </a:r>
            <a:r>
              <a:rPr lang="cs-CZ" sz="2000" dirty="0" smtClean="0">
                <a:solidFill>
                  <a:prstClr val="black"/>
                </a:solidFill>
                <a:latin typeface="Consolas"/>
              </a:rPr>
              <a:t> </a:t>
            </a:r>
            <a:r>
              <a:rPr lang="cs-CZ" sz="2000" dirty="0">
                <a:solidFill>
                  <a:srgbClr val="800080"/>
                </a:solidFill>
                <a:latin typeface="Consolas"/>
              </a:rPr>
              <a:t>=</a:t>
            </a:r>
            <a:r>
              <a:rPr lang="cs-CZ" sz="2000" dirty="0">
                <a:solidFill>
                  <a:prstClr val="black"/>
                </a:solidFill>
                <a:latin typeface="Consolas"/>
              </a:rPr>
              <a:t> </a:t>
            </a:r>
            <a:r>
              <a:rPr lang="cs-CZ" sz="2000" dirty="0" err="1" smtClean="0">
                <a:solidFill>
                  <a:srgbClr val="020002"/>
                </a:solidFill>
                <a:latin typeface="Consolas"/>
              </a:rPr>
              <a:t>agent</a:t>
            </a:r>
            <a:r>
              <a:rPr lang="cs-CZ" sz="2000" dirty="0" err="1" smtClean="0">
                <a:solidFill>
                  <a:srgbClr val="800080"/>
                </a:solidFill>
                <a:latin typeface="Consolas"/>
              </a:rPr>
              <a:t>.</a:t>
            </a:r>
            <a:r>
              <a:rPr lang="cs-CZ" sz="2000" dirty="0" err="1" smtClean="0">
                <a:solidFill>
                  <a:srgbClr val="020002"/>
                </a:solidFill>
                <a:latin typeface="Consolas"/>
              </a:rPr>
              <a:t>Scan</a:t>
            </a:r>
            <a:r>
              <a:rPr lang="cs-CZ" sz="2000" dirty="0" smtClean="0">
                <a:solidFill>
                  <a:prstClr val="black"/>
                </a:solidFill>
                <a:latin typeface="Consolas"/>
              </a:rPr>
              <a:t>(</a:t>
            </a:r>
            <a:r>
              <a:rPr lang="cs-CZ" sz="2000" dirty="0" err="1" smtClean="0">
                <a:solidFill>
                  <a:srgbClr val="0000FF"/>
                </a:solidFill>
                <a:latin typeface="Consolas"/>
              </a:rPr>
              <a:t>fun</a:t>
            </a:r>
            <a:r>
              <a:rPr lang="cs-CZ" sz="2000" dirty="0" smtClean="0">
                <a:solidFill>
                  <a:prstClr val="black"/>
                </a:solidFill>
                <a:latin typeface="Consolas"/>
              </a:rPr>
              <a:t> </a:t>
            </a:r>
            <a:r>
              <a:rPr lang="cs-CZ" sz="2000" dirty="0" err="1" smtClean="0">
                <a:solidFill>
                  <a:srgbClr val="020002"/>
                </a:solidFill>
                <a:latin typeface="Consolas"/>
              </a:rPr>
              <a:t>Resume</a:t>
            </a:r>
            <a:r>
              <a:rPr lang="cs-CZ" sz="2000" dirty="0" smtClean="0">
                <a:solidFill>
                  <a:prstClr val="black"/>
                </a:solidFill>
                <a:latin typeface="Consolas"/>
              </a:rPr>
              <a:t> </a:t>
            </a:r>
            <a:r>
              <a:rPr lang="cs-CZ" sz="2000" dirty="0">
                <a:solidFill>
                  <a:srgbClr val="0000FF"/>
                </a:solidFill>
                <a:latin typeface="Consolas"/>
              </a:rPr>
              <a:t>-</a:t>
            </a:r>
            <a:r>
              <a:rPr lang="cs-CZ" sz="2000" dirty="0" smtClean="0">
                <a:solidFill>
                  <a:srgbClr val="0000FF"/>
                </a:solidFill>
                <a:latin typeface="Consolas"/>
              </a:rPr>
              <a:t>&gt; </a:t>
            </a:r>
            <a:r>
              <a:rPr lang="cs-CZ" sz="2000" dirty="0" err="1" smtClean="0">
                <a:solidFill>
                  <a:srgbClr val="0000FF"/>
                </a:solidFill>
                <a:latin typeface="Consolas"/>
              </a:rPr>
              <a:t>reurn</a:t>
            </a:r>
            <a:r>
              <a:rPr lang="cs-CZ" sz="2000" dirty="0" smtClean="0">
                <a:solidFill>
                  <a:srgbClr val="0000FF"/>
                </a:solidFill>
                <a:latin typeface="Consolas"/>
              </a:rPr>
              <a:t>! </a:t>
            </a:r>
            <a:r>
              <a:rPr lang="cs-CZ" sz="2000" dirty="0" smtClean="0">
                <a:solidFill>
                  <a:prstClr val="black"/>
                </a:solidFill>
                <a:latin typeface="Consolas"/>
              </a:rPr>
              <a:t>...</a:t>
            </a:r>
            <a:endParaRPr lang="cs-CZ" sz="2000" dirty="0" smtClean="0">
              <a:solidFill>
                <a:srgbClr val="008000"/>
              </a:solidFill>
              <a:latin typeface="Consolas"/>
            </a:endParaRPr>
          </a:p>
          <a:p>
            <a:r>
              <a:rPr lang="cs-CZ" sz="2000" dirty="0">
                <a:solidFill>
                  <a:srgbClr val="008000"/>
                </a:solidFill>
                <a:latin typeface="Consolas"/>
              </a:rPr>
              <a:t>	(*...*</a:t>
            </a:r>
            <a:r>
              <a:rPr lang="cs-CZ" sz="2000" dirty="0" smtClean="0">
                <a:solidFill>
                  <a:srgbClr val="008000"/>
                </a:solidFill>
                <a:latin typeface="Consolas"/>
              </a:rPr>
              <a:t>)</a:t>
            </a:r>
          </a:p>
          <a:p>
            <a:endParaRPr lang="cs-CZ" sz="2000" dirty="0">
              <a:solidFill>
                <a:prstClr val="black"/>
              </a:solidFill>
              <a:latin typeface="Consolas"/>
            </a:endParaRPr>
          </a:p>
        </p:txBody>
      </p:sp>
    </p:spTree>
    <p:extLst>
      <p:ext uri="{BB962C8B-B14F-4D97-AF65-F5344CB8AC3E}">
        <p14:creationId xmlns:p14="http://schemas.microsoft.com/office/powerpoint/2010/main" val="537202091"/>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Error Handling</a:t>
            </a:r>
            <a:endParaRPr lang="cs-CZ" dirty="0"/>
          </a:p>
        </p:txBody>
      </p:sp>
      <p:sp>
        <p:nvSpPr>
          <p:cNvPr id="10" name="TextBox 9"/>
          <p:cNvSpPr txBox="1"/>
          <p:nvPr/>
        </p:nvSpPr>
        <p:spPr>
          <a:xfrm>
            <a:off x="838200" y="1428750"/>
            <a:ext cx="7920880" cy="525886"/>
          </a:xfrm>
          <a:prstGeom prst="rect">
            <a:avLst/>
          </a:prstGeom>
          <a:noFill/>
          <a:ln w="63500">
            <a:noFill/>
          </a:ln>
        </p:spPr>
        <p:txBody>
          <a:bodyPr wrap="square" lIns="144000" tIns="108000" rIns="144000" bIns="108000" rtlCol="0">
            <a:spAutoFit/>
          </a:bodyPr>
          <a:lstStyle/>
          <a:p>
            <a:endParaRPr lang="cs-CZ" sz="2000" dirty="0">
              <a:solidFill>
                <a:prstClr val="black"/>
              </a:solidFill>
              <a:latin typeface="Consolas"/>
            </a:endParaRPr>
          </a:p>
        </p:txBody>
      </p:sp>
      <p:pic>
        <p:nvPicPr>
          <p:cNvPr id="6" name="Picture 5"/>
          <p:cNvPicPr>
            <a:picLocks noChangeAspect="1"/>
          </p:cNvPicPr>
          <p:nvPr/>
        </p:nvPicPr>
        <p:blipFill>
          <a:blip r:embed="rId3"/>
          <a:stretch>
            <a:fillRect/>
          </a:stretch>
        </p:blipFill>
        <p:spPr>
          <a:xfrm>
            <a:off x="916412" y="1428750"/>
            <a:ext cx="7321520" cy="3619066"/>
          </a:xfrm>
          <a:prstGeom prst="rect">
            <a:avLst/>
          </a:prstGeom>
        </p:spPr>
      </p:pic>
    </p:spTree>
    <p:extLst>
      <p:ext uri="{BB962C8B-B14F-4D97-AF65-F5344CB8AC3E}">
        <p14:creationId xmlns:p14="http://schemas.microsoft.com/office/powerpoint/2010/main" val="2150170615"/>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r>
              <a:rPr lang="en-US" dirty="0" smtClean="0"/>
              <a:t>			</a:t>
            </a:r>
            <a:endParaRPr lang="en-US" dirty="0"/>
          </a:p>
        </p:txBody>
      </p:sp>
      <p:sp>
        <p:nvSpPr>
          <p:cNvPr id="6" name="Rectangle 5"/>
          <p:cNvSpPr>
            <a:spLocks noGrp="1"/>
          </p:cNvSpPr>
          <p:nvPr>
            <p:ph sz="quarter" idx="13"/>
          </p:nvPr>
        </p:nvSpPr>
        <p:spPr>
          <a:xfrm>
            <a:off x="381000" y="1428750"/>
            <a:ext cx="8534400" cy="3352799"/>
          </a:xfrm>
        </p:spPr>
        <p:txBody>
          <a:bodyPr>
            <a:normAutofit/>
          </a:bodyPr>
          <a:lstStyle>
            <a:extLst/>
          </a:lstStyle>
          <a:p>
            <a:pPr marL="0" lvl="1" indent="0">
              <a:buNone/>
            </a:pPr>
            <a:endParaRPr lang="en-US" altLang="x-none" sz="6800" i="1" dirty="0" smtClean="0">
              <a:latin typeface="Gill Sans Ultra Bold"/>
              <a:cs typeface="Gill Sans Ultra Bold"/>
            </a:endParaRPr>
          </a:p>
          <a:p>
            <a:pPr marL="0" lvl="1" indent="0">
              <a:buNone/>
            </a:pPr>
            <a:r>
              <a:rPr lang="en-US" altLang="x-none" sz="6800" i="1" dirty="0" smtClean="0">
                <a:latin typeface="Gill Sans Ultra Bold"/>
                <a:cs typeface="Gill Sans Ultra Bold"/>
              </a:rPr>
              <a:t>Agent Patterns</a:t>
            </a:r>
            <a:endParaRPr lang="en-US" altLang="x-none" sz="6800" i="1" dirty="0">
              <a:latin typeface="Gill Sans Ultra Bold"/>
              <a:cs typeface="Gill Sans Ultra Bold"/>
            </a:endParaRPr>
          </a:p>
          <a:p>
            <a:pPr marL="274320" lvl="1"/>
            <a:endParaRPr lang="en-US" altLang="x-none" sz="6800" i="1" dirty="0">
              <a:latin typeface="Wide Latin"/>
              <a:cs typeface="Wide Latin"/>
            </a:endParaRPr>
          </a:p>
          <a:p>
            <a:pPr marL="0" indent="0">
              <a:buNone/>
            </a:pPr>
            <a:endParaRPr lang="en-US" sz="6800" dirty="0"/>
          </a:p>
        </p:txBody>
      </p:sp>
    </p:spTree>
    <p:extLst>
      <p:ext uri="{BB962C8B-B14F-4D97-AF65-F5344CB8AC3E}">
        <p14:creationId xmlns:p14="http://schemas.microsoft.com/office/powerpoint/2010/main" val="621670716"/>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Agent-based Patterns</a:t>
            </a:r>
            <a:endParaRPr lang="cs-CZ" dirty="0"/>
          </a:p>
        </p:txBody>
      </p:sp>
      <p:sp>
        <p:nvSpPr>
          <p:cNvPr id="3" name="Content Placeholder 2"/>
          <p:cNvSpPr>
            <a:spLocks noGrp="1"/>
          </p:cNvSpPr>
          <p:nvPr>
            <p:ph idx="1"/>
          </p:nvPr>
        </p:nvSpPr>
        <p:spPr>
          <a:xfrm>
            <a:off x="609600" y="1352550"/>
            <a:ext cx="8229600" cy="3620114"/>
          </a:xfrm>
        </p:spPr>
        <p:txBody>
          <a:bodyPr>
            <a:normAutofit/>
          </a:bodyPr>
          <a:lstStyle/>
          <a:p>
            <a:r>
              <a:rPr lang="en-US" dirty="0" smtClean="0"/>
              <a:t>Worker Agent</a:t>
            </a:r>
          </a:p>
          <a:p>
            <a:pPr lvl="1"/>
            <a:r>
              <a:rPr lang="en-US" sz="2400" dirty="0"/>
              <a:t>useful when the application needs to run some </a:t>
            </a:r>
            <a:r>
              <a:rPr lang="en-US" sz="2400" dirty="0" err="1"/>
              <a:t>stateful</a:t>
            </a:r>
            <a:r>
              <a:rPr lang="en-US" sz="2400" dirty="0"/>
              <a:t> computations on a shared state</a:t>
            </a:r>
            <a:endParaRPr lang="cs-CZ" sz="2400" dirty="0"/>
          </a:p>
        </p:txBody>
      </p:sp>
      <p:pic>
        <p:nvPicPr>
          <p:cNvPr id="4" name="Picture 3"/>
          <p:cNvPicPr>
            <a:picLocks noChangeAspect="1"/>
          </p:cNvPicPr>
          <p:nvPr/>
        </p:nvPicPr>
        <p:blipFill>
          <a:blip r:embed="rId3"/>
          <a:stretch>
            <a:fillRect/>
          </a:stretch>
        </p:blipFill>
        <p:spPr>
          <a:xfrm>
            <a:off x="3810000" y="2731388"/>
            <a:ext cx="5334000" cy="2412112"/>
          </a:xfrm>
          <a:prstGeom prst="rect">
            <a:avLst/>
          </a:prstGeom>
        </p:spPr>
      </p:pic>
      <p:pic>
        <p:nvPicPr>
          <p:cNvPr id="5" name="Picture 4"/>
          <p:cNvPicPr>
            <a:picLocks noChangeAspect="1"/>
          </p:cNvPicPr>
          <p:nvPr/>
        </p:nvPicPr>
        <p:blipFill>
          <a:blip r:embed="rId4"/>
          <a:stretch>
            <a:fillRect/>
          </a:stretch>
        </p:blipFill>
        <p:spPr>
          <a:xfrm>
            <a:off x="457200" y="3028950"/>
            <a:ext cx="2806700" cy="1765300"/>
          </a:xfrm>
          <a:prstGeom prst="rect">
            <a:avLst/>
          </a:prstGeom>
        </p:spPr>
      </p:pic>
    </p:spTree>
    <p:extLst>
      <p:ext uri="{BB962C8B-B14F-4D97-AF65-F5344CB8AC3E}">
        <p14:creationId xmlns:p14="http://schemas.microsoft.com/office/powerpoint/2010/main" val="3544137950"/>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Agent-based Patterns</a:t>
            </a:r>
            <a:endParaRPr lang="cs-CZ" dirty="0"/>
          </a:p>
        </p:txBody>
      </p:sp>
      <p:sp>
        <p:nvSpPr>
          <p:cNvPr id="3" name="Content Placeholder 2"/>
          <p:cNvSpPr>
            <a:spLocks noGrp="1"/>
          </p:cNvSpPr>
          <p:nvPr>
            <p:ph idx="1"/>
          </p:nvPr>
        </p:nvSpPr>
        <p:spPr>
          <a:xfrm>
            <a:off x="609600" y="1352550"/>
            <a:ext cx="8229600" cy="3620114"/>
          </a:xfrm>
        </p:spPr>
        <p:txBody>
          <a:bodyPr>
            <a:normAutofit/>
          </a:bodyPr>
          <a:lstStyle/>
          <a:p>
            <a:r>
              <a:rPr lang="en-US" dirty="0" smtClean="0"/>
              <a:t>Layered Agent</a:t>
            </a:r>
          </a:p>
          <a:p>
            <a:pPr lvl="1"/>
            <a:r>
              <a:rPr lang="en-US" sz="2400" dirty="0"/>
              <a:t>is useful when we need to perform some pre-processing or checking before calling another agent to do the actual work</a:t>
            </a:r>
            <a:endParaRPr lang="cs-CZ" sz="2400" dirty="0"/>
          </a:p>
        </p:txBody>
      </p:sp>
      <p:pic>
        <p:nvPicPr>
          <p:cNvPr id="6" name="Picture 5"/>
          <p:cNvPicPr>
            <a:picLocks noChangeAspect="1"/>
          </p:cNvPicPr>
          <p:nvPr/>
        </p:nvPicPr>
        <p:blipFill>
          <a:blip r:embed="rId3"/>
          <a:stretch>
            <a:fillRect/>
          </a:stretch>
        </p:blipFill>
        <p:spPr>
          <a:xfrm>
            <a:off x="228600" y="3028950"/>
            <a:ext cx="3187700" cy="1790700"/>
          </a:xfrm>
          <a:prstGeom prst="rect">
            <a:avLst/>
          </a:prstGeom>
        </p:spPr>
      </p:pic>
      <p:pic>
        <p:nvPicPr>
          <p:cNvPr id="8" name="Picture 7"/>
          <p:cNvPicPr>
            <a:picLocks noChangeAspect="1"/>
          </p:cNvPicPr>
          <p:nvPr/>
        </p:nvPicPr>
        <p:blipFill>
          <a:blip r:embed="rId4"/>
          <a:stretch>
            <a:fillRect/>
          </a:stretch>
        </p:blipFill>
        <p:spPr>
          <a:xfrm>
            <a:off x="4495800" y="2669852"/>
            <a:ext cx="4648200" cy="2473648"/>
          </a:xfrm>
          <a:prstGeom prst="rect">
            <a:avLst/>
          </a:prstGeom>
        </p:spPr>
      </p:pic>
    </p:spTree>
    <p:extLst>
      <p:ext uri="{BB962C8B-B14F-4D97-AF65-F5344CB8AC3E}">
        <p14:creationId xmlns:p14="http://schemas.microsoft.com/office/powerpoint/2010/main" val="205677323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r>
              <a:rPr lang="en-US" dirty="0"/>
              <a:t>Concurrency &amp; </a:t>
            </a:r>
            <a:r>
              <a:rPr lang="en-US" altLang="x-none" dirty="0" smtClean="0"/>
              <a:t>Terminologies</a:t>
            </a:r>
            <a:endParaRPr lang="en-US" altLang="x-none" dirty="0"/>
          </a:p>
        </p:txBody>
      </p:sp>
      <p:sp>
        <p:nvSpPr>
          <p:cNvPr id="6" name="Rectangle 5"/>
          <p:cNvSpPr>
            <a:spLocks noGrp="1"/>
          </p:cNvSpPr>
          <p:nvPr>
            <p:ph sz="quarter" idx="13"/>
          </p:nvPr>
        </p:nvSpPr>
        <p:spPr>
          <a:xfrm>
            <a:off x="609600" y="1428751"/>
            <a:ext cx="8077200" cy="3714749"/>
          </a:xfrm>
        </p:spPr>
        <p:txBody>
          <a:bodyPr>
            <a:normAutofit/>
          </a:bodyPr>
          <a:lstStyle>
            <a:extLst/>
          </a:lstStyle>
          <a:p>
            <a:pPr marL="457200" lvl="1" indent="-457200"/>
            <a:r>
              <a:rPr lang="en-US" dirty="0" smtClean="0"/>
              <a:t>Why we are here?</a:t>
            </a:r>
          </a:p>
          <a:p>
            <a:pPr marL="731520" lvl="2" indent="-457200"/>
            <a:r>
              <a:rPr lang="en-US" dirty="0" smtClean="0"/>
              <a:t>Because Concurrency </a:t>
            </a:r>
            <a:r>
              <a:rPr lang="en-US" dirty="0"/>
              <a:t>is </a:t>
            </a:r>
            <a:r>
              <a:rPr lang="en-US" dirty="0" smtClean="0"/>
              <a:t>Everywhere</a:t>
            </a:r>
          </a:p>
          <a:p>
            <a:pPr marL="1188720" lvl="3" indent="-457200"/>
            <a:r>
              <a:rPr lang="en-US" dirty="0" smtClean="0"/>
              <a:t>Server</a:t>
            </a:r>
            <a:r>
              <a:rPr lang="en-US" dirty="0"/>
              <a:t>-side programming for the web or </a:t>
            </a:r>
            <a:r>
              <a:rPr lang="en-US" dirty="0" smtClean="0"/>
              <a:t>cloud</a:t>
            </a:r>
          </a:p>
          <a:p>
            <a:pPr marL="1188720" lvl="3" indent="-457200"/>
            <a:r>
              <a:rPr lang="en-US" dirty="0" smtClean="0"/>
              <a:t>Building </a:t>
            </a:r>
            <a:r>
              <a:rPr lang="en-US" dirty="0"/>
              <a:t>a responsive graphical user </a:t>
            </a:r>
            <a:r>
              <a:rPr lang="en-US" dirty="0" smtClean="0"/>
              <a:t>interface</a:t>
            </a:r>
          </a:p>
          <a:p>
            <a:pPr marL="1188720" lvl="3" indent="-457200"/>
            <a:r>
              <a:rPr lang="en-US" dirty="0" smtClean="0"/>
              <a:t>Building a </a:t>
            </a:r>
            <a:r>
              <a:rPr lang="en-US" dirty="0"/>
              <a:t>new interactive client </a:t>
            </a:r>
            <a:r>
              <a:rPr lang="en-US" dirty="0" smtClean="0"/>
              <a:t>application</a:t>
            </a:r>
          </a:p>
          <a:p>
            <a:pPr marL="1188720" lvl="3" indent="-457200"/>
            <a:r>
              <a:rPr lang="en-US" dirty="0" smtClean="0"/>
              <a:t>Performing and compute I</a:t>
            </a:r>
            <a:r>
              <a:rPr lang="en-US" dirty="0"/>
              <a:t>/</a:t>
            </a:r>
            <a:r>
              <a:rPr lang="en-US" dirty="0" smtClean="0"/>
              <a:t>O intensive </a:t>
            </a:r>
            <a:r>
              <a:rPr lang="en-US" dirty="0"/>
              <a:t>activity </a:t>
            </a:r>
            <a:endParaRPr lang="en-US" dirty="0" smtClean="0"/>
          </a:p>
          <a:p>
            <a:pPr marL="731520" lvl="2" indent="-457200"/>
            <a:r>
              <a:rPr lang="en-US" i="1" dirty="0"/>
              <a:t>All to attain better </a:t>
            </a:r>
            <a:r>
              <a:rPr lang="en-US" i="1" dirty="0" smtClean="0"/>
              <a:t>performance</a:t>
            </a:r>
          </a:p>
          <a:p>
            <a:pPr marL="457200" lvl="1" indent="-457200"/>
            <a:r>
              <a:rPr lang="en-US" i="1" dirty="0" smtClean="0"/>
              <a:t>Why do you care about performance?</a:t>
            </a:r>
          </a:p>
          <a:p>
            <a:pPr marL="731520" lvl="2" indent="-457200"/>
            <a:r>
              <a:rPr lang="en-US" i="1" dirty="0" smtClean="0"/>
              <a:t>Because you can measure it</a:t>
            </a:r>
            <a:endParaRPr lang="en-US" dirty="0" smtClean="0"/>
          </a:p>
        </p:txBody>
      </p:sp>
    </p:spTree>
    <p:extLst>
      <p:ext uri="{BB962C8B-B14F-4D97-AF65-F5344CB8AC3E}">
        <p14:creationId xmlns:p14="http://schemas.microsoft.com/office/powerpoint/2010/main" val="358990726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 calcmode="lin" valueType="num">
                                      <p:cBhvr additive="base">
                                        <p:cTn id="7"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anim calcmode="lin" valueType="num">
                                      <p:cBhvr additive="base">
                                        <p:cTn id="11"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6">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anim calcmode="lin" valueType="num">
                                      <p:cBhvr additive="base">
                                        <p:cTn id="15"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6">
                                            <p:txEl>
                                              <p:pRg st="3" end="3"/>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 calcmode="lin" valueType="num">
                                      <p:cBhvr additive="base">
                                        <p:cTn id="19"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
                                            <p:txEl>
                                              <p:pRg st="4" end="4"/>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anim calcmode="lin" valueType="num">
                                      <p:cBhvr additive="base">
                                        <p:cTn id="23"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6">
                                            <p:txEl>
                                              <p:pRg st="5" end="5"/>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 calcmode="lin" valueType="num">
                                      <p:cBhvr additive="base">
                                        <p:cTn id="27" dur="500" fill="hold"/>
                                        <p:tgtEl>
                                          <p:spTgt spid="6">
                                            <p:txEl>
                                              <p:pRg st="6" end="6"/>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6">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6">
                                            <p:txEl>
                                              <p:pRg st="7" end="7"/>
                                            </p:txEl>
                                          </p:spTgt>
                                        </p:tgtEl>
                                        <p:attrNameLst>
                                          <p:attrName>style.visibility</p:attrName>
                                        </p:attrNameLst>
                                      </p:cBhvr>
                                      <p:to>
                                        <p:strVal val="visible"/>
                                      </p:to>
                                    </p:set>
                                    <p:anim calcmode="lin" valueType="num">
                                      <p:cBhvr additive="base">
                                        <p:cTn id="33" dur="500" fill="hold"/>
                                        <p:tgtEl>
                                          <p:spTgt spid="6">
                                            <p:txEl>
                                              <p:pRg st="7" end="7"/>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6">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 calcmode="lin" valueType="num">
                                      <p:cBhvr additive="base">
                                        <p:cTn id="39" dur="500" fill="hold"/>
                                        <p:tgtEl>
                                          <p:spTgt spid="6">
                                            <p:txEl>
                                              <p:pRg st="8" end="8"/>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6">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Agent-based Patterns</a:t>
            </a:r>
            <a:endParaRPr lang="cs-CZ" dirty="0"/>
          </a:p>
        </p:txBody>
      </p:sp>
      <p:sp>
        <p:nvSpPr>
          <p:cNvPr id="3" name="Content Placeholder 2"/>
          <p:cNvSpPr>
            <a:spLocks noGrp="1"/>
          </p:cNvSpPr>
          <p:nvPr>
            <p:ph idx="1"/>
          </p:nvPr>
        </p:nvSpPr>
        <p:spPr>
          <a:xfrm>
            <a:off x="609600" y="1352550"/>
            <a:ext cx="8229600" cy="3620114"/>
          </a:xfrm>
        </p:spPr>
        <p:txBody>
          <a:bodyPr>
            <a:normAutofit/>
          </a:bodyPr>
          <a:lstStyle/>
          <a:p>
            <a:r>
              <a:rPr lang="en-US" dirty="0" smtClean="0"/>
              <a:t>Proxy Agent</a:t>
            </a:r>
          </a:p>
          <a:p>
            <a:pPr lvl="1"/>
            <a:r>
              <a:rPr lang="en-US" sz="2200" dirty="0"/>
              <a:t>is useful when the actual agent that implements the functionality cannot be directly accessed or needs to be protected in some </a:t>
            </a:r>
            <a:r>
              <a:rPr lang="en-US" sz="2200" dirty="0" smtClean="0"/>
              <a:t>way</a:t>
            </a:r>
          </a:p>
        </p:txBody>
      </p:sp>
      <p:pic>
        <p:nvPicPr>
          <p:cNvPr id="7" name="Picture 6"/>
          <p:cNvPicPr>
            <a:picLocks noChangeAspect="1"/>
          </p:cNvPicPr>
          <p:nvPr/>
        </p:nvPicPr>
        <p:blipFill>
          <a:blip r:embed="rId3"/>
          <a:stretch>
            <a:fillRect/>
          </a:stretch>
        </p:blipFill>
        <p:spPr>
          <a:xfrm>
            <a:off x="457200" y="3638550"/>
            <a:ext cx="3314700" cy="1409700"/>
          </a:xfrm>
          <a:prstGeom prst="rect">
            <a:avLst/>
          </a:prstGeom>
        </p:spPr>
      </p:pic>
      <p:pic>
        <p:nvPicPr>
          <p:cNvPr id="9" name="Picture 8"/>
          <p:cNvPicPr>
            <a:picLocks noChangeAspect="1"/>
          </p:cNvPicPr>
          <p:nvPr/>
        </p:nvPicPr>
        <p:blipFill>
          <a:blip r:embed="rId4"/>
          <a:stretch>
            <a:fillRect/>
          </a:stretch>
        </p:blipFill>
        <p:spPr>
          <a:xfrm>
            <a:off x="3962400" y="2725731"/>
            <a:ext cx="5199184" cy="2417768"/>
          </a:xfrm>
          <a:prstGeom prst="rect">
            <a:avLst/>
          </a:prstGeom>
        </p:spPr>
      </p:pic>
    </p:spTree>
    <p:extLst>
      <p:ext uri="{BB962C8B-B14F-4D97-AF65-F5344CB8AC3E}">
        <p14:creationId xmlns:p14="http://schemas.microsoft.com/office/powerpoint/2010/main" val="3438129950"/>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a:xfrm>
            <a:off x="685800" y="118110"/>
            <a:ext cx="8153400" cy="1005840"/>
          </a:xfrm>
        </p:spPr>
        <p:txBody>
          <a:bodyPr>
            <a:normAutofit fontScale="90000"/>
          </a:bodyPr>
          <a:lstStyle>
            <a:extLst/>
          </a:lstStyle>
          <a:p>
            <a:pPr marL="514350" indent="-514350"/>
            <a:r>
              <a:rPr lang="en-US" sz="4400" dirty="0" err="1" smtClean="0">
                <a:latin typeface="Consolas" charset="0"/>
                <a:cs typeface="Consolas" charset="0"/>
              </a:rPr>
              <a:t>BarrierAsync</a:t>
            </a:r>
            <a:r>
              <a:rPr lang="en-US" sz="4400" dirty="0" smtClean="0">
                <a:latin typeface="Consolas" charset="0"/>
                <a:cs typeface="Consolas" charset="0"/>
              </a:rPr>
              <a:t> - </a:t>
            </a:r>
            <a:r>
              <a:rPr lang="en-US" sz="4400" dirty="0" err="1" smtClean="0">
                <a:latin typeface="Consolas" charset="0"/>
                <a:cs typeface="Consolas" charset="0"/>
              </a:rPr>
              <a:t>.Net</a:t>
            </a:r>
            <a:r>
              <a:rPr lang="en-US" sz="4400" dirty="0" smtClean="0">
                <a:latin typeface="Consolas" charset="0"/>
                <a:cs typeface="Consolas" charset="0"/>
              </a:rPr>
              <a:t> Barrier </a:t>
            </a:r>
            <a:endParaRPr lang="en-US" dirty="0"/>
          </a:p>
        </p:txBody>
      </p:sp>
      <p:pic>
        <p:nvPicPr>
          <p:cNvPr id="5" name="Picture 4"/>
          <p:cNvPicPr>
            <a:picLocks noChangeAspect="1"/>
          </p:cNvPicPr>
          <p:nvPr/>
        </p:nvPicPr>
        <p:blipFill>
          <a:blip r:embed="rId3"/>
          <a:stretch>
            <a:fillRect/>
          </a:stretch>
        </p:blipFill>
        <p:spPr>
          <a:xfrm>
            <a:off x="1066800" y="1431235"/>
            <a:ext cx="6324600" cy="3712265"/>
          </a:xfrm>
          <a:prstGeom prst="rect">
            <a:avLst/>
          </a:prstGeom>
        </p:spPr>
      </p:pic>
      <p:pic>
        <p:nvPicPr>
          <p:cNvPr id="3" name="Picture 2"/>
          <p:cNvPicPr>
            <a:picLocks noChangeAspect="1"/>
          </p:cNvPicPr>
          <p:nvPr/>
        </p:nvPicPr>
        <p:blipFill>
          <a:blip r:embed="rId4"/>
          <a:stretch>
            <a:fillRect/>
          </a:stretch>
        </p:blipFill>
        <p:spPr>
          <a:xfrm>
            <a:off x="6934200" y="1428750"/>
            <a:ext cx="1841500" cy="1917700"/>
          </a:xfrm>
          <a:prstGeom prst="rect">
            <a:avLst/>
          </a:prstGeom>
        </p:spPr>
      </p:pic>
    </p:spTree>
    <p:extLst>
      <p:ext uri="{BB962C8B-B14F-4D97-AF65-F5344CB8AC3E}">
        <p14:creationId xmlns:p14="http://schemas.microsoft.com/office/powerpoint/2010/main" val="3815217557"/>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a:xfrm>
            <a:off x="685800" y="118110"/>
            <a:ext cx="8153400" cy="1005840"/>
          </a:xfrm>
        </p:spPr>
        <p:txBody>
          <a:bodyPr>
            <a:normAutofit/>
          </a:bodyPr>
          <a:lstStyle>
            <a:extLst/>
          </a:lstStyle>
          <a:p>
            <a:pPr marL="514350" indent="-514350"/>
            <a:r>
              <a:rPr lang="en-US" sz="4400" dirty="0" err="1" smtClean="0">
                <a:latin typeface="Consolas" charset="0"/>
                <a:cs typeface="Consolas" charset="0"/>
              </a:rPr>
              <a:t>BarrierAsync</a:t>
            </a:r>
            <a:r>
              <a:rPr lang="en-US" sz="4400" dirty="0">
                <a:latin typeface="Consolas" charset="0"/>
                <a:cs typeface="Consolas" charset="0"/>
              </a:rPr>
              <a:t> </a:t>
            </a:r>
            <a:r>
              <a:rPr lang="en-US" sz="4400" dirty="0" smtClean="0">
                <a:latin typeface="Consolas" charset="0"/>
                <a:cs typeface="Consolas" charset="0"/>
              </a:rPr>
              <a:t>– </a:t>
            </a:r>
            <a:r>
              <a:rPr lang="en-US" sz="4400" dirty="0" err="1" smtClean="0">
                <a:latin typeface="Consolas" charset="0"/>
                <a:cs typeface="Consolas" charset="0"/>
              </a:rPr>
              <a:t>Async</a:t>
            </a:r>
            <a:r>
              <a:rPr lang="en-US" sz="4400" dirty="0" smtClean="0">
                <a:latin typeface="Consolas" charset="0"/>
                <a:cs typeface="Consolas" charset="0"/>
              </a:rPr>
              <a:t> WF </a:t>
            </a:r>
            <a:endParaRPr lang="en-US" dirty="0"/>
          </a:p>
        </p:txBody>
      </p:sp>
      <p:pic>
        <p:nvPicPr>
          <p:cNvPr id="3" name="Picture 2"/>
          <p:cNvPicPr>
            <a:picLocks noChangeAspect="1"/>
          </p:cNvPicPr>
          <p:nvPr/>
        </p:nvPicPr>
        <p:blipFill>
          <a:blip r:embed="rId3"/>
          <a:stretch>
            <a:fillRect/>
          </a:stretch>
        </p:blipFill>
        <p:spPr>
          <a:xfrm>
            <a:off x="609600" y="1312975"/>
            <a:ext cx="6845300" cy="3835400"/>
          </a:xfrm>
          <a:prstGeom prst="rect">
            <a:avLst/>
          </a:prstGeom>
        </p:spPr>
      </p:pic>
      <p:pic>
        <p:nvPicPr>
          <p:cNvPr id="4" name="Picture 3"/>
          <p:cNvPicPr>
            <a:picLocks noChangeAspect="1"/>
          </p:cNvPicPr>
          <p:nvPr/>
        </p:nvPicPr>
        <p:blipFill>
          <a:blip r:embed="rId4"/>
          <a:stretch>
            <a:fillRect/>
          </a:stretch>
        </p:blipFill>
        <p:spPr>
          <a:xfrm>
            <a:off x="1981200" y="1962150"/>
            <a:ext cx="4318000" cy="1143000"/>
          </a:xfrm>
          <a:prstGeom prst="rect">
            <a:avLst/>
          </a:prstGeom>
        </p:spPr>
      </p:pic>
    </p:spTree>
    <p:extLst>
      <p:ext uri="{BB962C8B-B14F-4D97-AF65-F5344CB8AC3E}">
        <p14:creationId xmlns:p14="http://schemas.microsoft.com/office/powerpoint/2010/main" val="199588145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rctx="PPT">
                                        <p:cTn id="6" dur="indefinite"/>
                                        <p:tgtEl>
                                          <p:spTgt spid="3"/>
                                        </p:tgtEl>
                                        <p:attrNameLst>
                                          <p:attrName>style.opacity</p:attrName>
                                        </p:attrNameLst>
                                      </p:cBhvr>
                                      <p:to>
                                        <p:strVal val="0.5"/>
                                      </p:to>
                                    </p:set>
                                    <p:animEffect filter="image" prLst="opacity: 0.5">
                                      <p:cBhvr rctx="IE">
                                        <p:cTn id="7" dur="indefinite"/>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a:xfrm>
            <a:off x="685800" y="118110"/>
            <a:ext cx="8153400" cy="1005840"/>
          </a:xfrm>
        </p:spPr>
        <p:txBody>
          <a:bodyPr>
            <a:normAutofit/>
          </a:bodyPr>
          <a:lstStyle>
            <a:extLst/>
          </a:lstStyle>
          <a:p>
            <a:pPr marL="514350" indent="-514350"/>
            <a:r>
              <a:rPr lang="en-US" sz="4400" dirty="0" err="1" smtClean="0">
                <a:latin typeface="Consolas" charset="0"/>
                <a:cs typeface="Consolas" charset="0"/>
              </a:rPr>
              <a:t>Async-BoundedQueue</a:t>
            </a:r>
            <a:endParaRPr lang="en-US" dirty="0"/>
          </a:p>
        </p:txBody>
      </p:sp>
      <p:pic>
        <p:nvPicPr>
          <p:cNvPr id="3" name="Picture 2"/>
          <p:cNvPicPr>
            <a:picLocks noChangeAspect="1"/>
          </p:cNvPicPr>
          <p:nvPr/>
        </p:nvPicPr>
        <p:blipFill>
          <a:blip r:embed="rId3"/>
          <a:stretch>
            <a:fillRect/>
          </a:stretch>
        </p:blipFill>
        <p:spPr>
          <a:xfrm>
            <a:off x="1066800" y="1504950"/>
            <a:ext cx="6400800" cy="2159000"/>
          </a:xfrm>
          <a:prstGeom prst="rect">
            <a:avLst/>
          </a:prstGeom>
        </p:spPr>
      </p:pic>
    </p:spTree>
    <p:extLst>
      <p:ext uri="{BB962C8B-B14F-4D97-AF65-F5344CB8AC3E}">
        <p14:creationId xmlns:p14="http://schemas.microsoft.com/office/powerpoint/2010/main" val="1579294551"/>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a:xfrm>
            <a:off x="685800" y="118110"/>
            <a:ext cx="8153400" cy="1005840"/>
          </a:xfrm>
        </p:spPr>
        <p:txBody>
          <a:bodyPr>
            <a:normAutofit/>
          </a:bodyPr>
          <a:lstStyle>
            <a:extLst/>
          </a:lstStyle>
          <a:p>
            <a:pPr marL="514350" indent="-514350"/>
            <a:r>
              <a:rPr lang="en-US" sz="4400" dirty="0" err="1" smtClean="0">
                <a:latin typeface="Consolas" charset="0"/>
                <a:cs typeface="Consolas" charset="0"/>
              </a:rPr>
              <a:t>Async-BoundedQueue</a:t>
            </a:r>
            <a:endParaRPr lang="en-US" dirty="0"/>
          </a:p>
        </p:txBody>
      </p:sp>
      <p:pic>
        <p:nvPicPr>
          <p:cNvPr id="5" name="Picture 4"/>
          <p:cNvPicPr>
            <a:picLocks noChangeAspect="1"/>
          </p:cNvPicPr>
          <p:nvPr/>
        </p:nvPicPr>
        <p:blipFill>
          <a:blip r:embed="rId3"/>
          <a:stretch>
            <a:fillRect/>
          </a:stretch>
        </p:blipFill>
        <p:spPr>
          <a:xfrm>
            <a:off x="609600" y="1428750"/>
            <a:ext cx="8491904" cy="2895600"/>
          </a:xfrm>
          <a:prstGeom prst="rect">
            <a:avLst/>
          </a:prstGeom>
        </p:spPr>
      </p:pic>
      <p:pic>
        <p:nvPicPr>
          <p:cNvPr id="6" name="Picture 5"/>
          <p:cNvPicPr>
            <a:picLocks noChangeAspect="1"/>
          </p:cNvPicPr>
          <p:nvPr/>
        </p:nvPicPr>
        <p:blipFill>
          <a:blip r:embed="rId4"/>
          <a:stretch>
            <a:fillRect/>
          </a:stretch>
        </p:blipFill>
        <p:spPr>
          <a:xfrm>
            <a:off x="533400" y="1504950"/>
            <a:ext cx="8322129" cy="2514600"/>
          </a:xfrm>
          <a:prstGeom prst="rect">
            <a:avLst/>
          </a:prstGeom>
        </p:spPr>
      </p:pic>
      <p:pic>
        <p:nvPicPr>
          <p:cNvPr id="7" name="Picture 6"/>
          <p:cNvPicPr>
            <a:picLocks noChangeAspect="1"/>
          </p:cNvPicPr>
          <p:nvPr/>
        </p:nvPicPr>
        <p:blipFill>
          <a:blip r:embed="rId5"/>
          <a:stretch>
            <a:fillRect/>
          </a:stretch>
        </p:blipFill>
        <p:spPr>
          <a:xfrm>
            <a:off x="1143000" y="1657350"/>
            <a:ext cx="5995204" cy="2362200"/>
          </a:xfrm>
          <a:prstGeom prst="rect">
            <a:avLst/>
          </a:prstGeom>
        </p:spPr>
      </p:pic>
    </p:spTree>
    <p:extLst>
      <p:ext uri="{BB962C8B-B14F-4D97-AF65-F5344CB8AC3E}">
        <p14:creationId xmlns:p14="http://schemas.microsoft.com/office/powerpoint/2010/main" val="239352080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9" presetClass="exit" presetSubtype="0" fill="hold" nodeType="clickEffect">
                                  <p:stCondLst>
                                    <p:cond delay="0"/>
                                  </p:stCondLst>
                                  <p:childTnLst>
                                    <p:animEffect transition="out" filter="dissolve">
                                      <p:cBhvr>
                                        <p:cTn id="16" dur="500"/>
                                        <p:tgtEl>
                                          <p:spTgt spid="6"/>
                                        </p:tgtEl>
                                      </p:cBhvr>
                                    </p:animEffect>
                                    <p:set>
                                      <p:cBhvr>
                                        <p:cTn id="17" dur="1" fill="hold">
                                          <p:stCondLst>
                                            <p:cond delay="499"/>
                                          </p:stCondLst>
                                        </p:cTn>
                                        <p:tgtEl>
                                          <p:spTgt spid="6"/>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barn(inVertical)">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a:xfrm>
            <a:off x="533400" y="133350"/>
            <a:ext cx="8153400" cy="1005840"/>
          </a:xfrm>
        </p:spPr>
        <p:txBody>
          <a:bodyPr>
            <a:normAutofit/>
          </a:bodyPr>
          <a:lstStyle>
            <a:extLst/>
          </a:lstStyle>
          <a:p>
            <a:pPr marL="514350" indent="-514350"/>
            <a:r>
              <a:rPr lang="en-US" sz="4000" dirty="0"/>
              <a:t>Directed Acyclic </a:t>
            </a:r>
            <a:r>
              <a:rPr lang="en-US" sz="4000" dirty="0" smtClean="0"/>
              <a:t>Graph</a:t>
            </a:r>
            <a:endParaRPr lang="en-US" dirty="0"/>
          </a:p>
        </p:txBody>
      </p:sp>
      <p:pic>
        <p:nvPicPr>
          <p:cNvPr id="3" name="Picture 2"/>
          <p:cNvPicPr>
            <a:picLocks noChangeAspect="1"/>
          </p:cNvPicPr>
          <p:nvPr/>
        </p:nvPicPr>
        <p:blipFill>
          <a:blip r:embed="rId3"/>
          <a:stretch>
            <a:fillRect/>
          </a:stretch>
        </p:blipFill>
        <p:spPr>
          <a:xfrm>
            <a:off x="5486400" y="285750"/>
            <a:ext cx="3660843" cy="4578575"/>
          </a:xfrm>
          <a:prstGeom prst="rect">
            <a:avLst/>
          </a:prstGeom>
        </p:spPr>
      </p:pic>
      <p:sp>
        <p:nvSpPr>
          <p:cNvPr id="8" name="Content Placeholder 2"/>
          <p:cNvSpPr>
            <a:spLocks noGrp="1"/>
          </p:cNvSpPr>
          <p:nvPr>
            <p:ph idx="4294967295"/>
          </p:nvPr>
        </p:nvSpPr>
        <p:spPr>
          <a:xfrm>
            <a:off x="228600" y="1352550"/>
            <a:ext cx="5791200" cy="3429000"/>
          </a:xfrm>
          <a:prstGeom prst="rect">
            <a:avLst/>
          </a:prstGeom>
        </p:spPr>
        <p:txBody>
          <a:bodyPr>
            <a:normAutofit fontScale="85000" lnSpcReduction="20000"/>
          </a:bodyPr>
          <a:lstStyle/>
          <a:p>
            <a:pPr marL="365760" lvl="1" indent="0">
              <a:buNone/>
            </a:pPr>
            <a:r>
              <a:rPr lang="en-US" sz="2900" b="1" dirty="0" smtClean="0"/>
              <a:t>Wiki</a:t>
            </a:r>
          </a:p>
          <a:p>
            <a:pPr marL="365760" lvl="1" indent="0">
              <a:buNone/>
            </a:pPr>
            <a:r>
              <a:rPr lang="en-US" sz="2900" dirty="0" smtClean="0"/>
              <a:t>DAG is a direct graph with no directed cycles. </a:t>
            </a:r>
          </a:p>
          <a:p>
            <a:pPr marL="365760" lvl="1" indent="0">
              <a:buNone/>
            </a:pPr>
            <a:endParaRPr lang="en-US" sz="2900" dirty="0" smtClean="0"/>
          </a:p>
          <a:p>
            <a:pPr marL="365760" lvl="1" indent="0">
              <a:buNone/>
            </a:pPr>
            <a:r>
              <a:rPr lang="en-US" sz="2900" dirty="0" smtClean="0"/>
              <a:t>It is formed by a collection of vertices and direct edges, each edge connecting of vertex to another, such that there is no way to start at some vertex </a:t>
            </a:r>
            <a:r>
              <a:rPr lang="en-US" sz="2900" b="1" i="1" dirty="0" smtClean="0"/>
              <a:t>V</a:t>
            </a:r>
            <a:r>
              <a:rPr lang="en-US" sz="2900" dirty="0" smtClean="0"/>
              <a:t> and follow a sequence of edges that eventually loops back to </a:t>
            </a:r>
            <a:r>
              <a:rPr lang="en-US" sz="2900" b="1" i="1" dirty="0" smtClean="0"/>
              <a:t>V</a:t>
            </a:r>
            <a:r>
              <a:rPr lang="en-US" sz="2900" dirty="0" smtClean="0"/>
              <a:t> again.</a:t>
            </a:r>
            <a:endParaRPr lang="cs-CZ" dirty="0"/>
          </a:p>
        </p:txBody>
      </p:sp>
    </p:spTree>
    <p:extLst>
      <p:ext uri="{BB962C8B-B14F-4D97-AF65-F5344CB8AC3E}">
        <p14:creationId xmlns:p14="http://schemas.microsoft.com/office/powerpoint/2010/main" val="1811847905"/>
      </p:ext>
    </p:extLst>
  </p:cSld>
  <p:clrMapOvr>
    <a:masterClrMapping/>
  </p:clrMapOvr>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a:xfrm>
            <a:off x="533400" y="133350"/>
            <a:ext cx="8153400" cy="1005840"/>
          </a:xfrm>
        </p:spPr>
        <p:txBody>
          <a:bodyPr>
            <a:normAutofit/>
          </a:bodyPr>
          <a:lstStyle>
            <a:extLst/>
          </a:lstStyle>
          <a:p>
            <a:pPr marL="514350" indent="-514350"/>
            <a:r>
              <a:rPr lang="en-US" sz="4000" dirty="0"/>
              <a:t>Directed Acyclic </a:t>
            </a:r>
            <a:r>
              <a:rPr lang="en-US" sz="4000" dirty="0" smtClean="0"/>
              <a:t>Graph</a:t>
            </a:r>
            <a:endParaRPr lang="en-US" dirty="0"/>
          </a:p>
        </p:txBody>
      </p:sp>
      <p:pic>
        <p:nvPicPr>
          <p:cNvPr id="11" name="Picture 10"/>
          <p:cNvPicPr>
            <a:picLocks noChangeAspect="1"/>
          </p:cNvPicPr>
          <p:nvPr/>
        </p:nvPicPr>
        <p:blipFill>
          <a:blip r:embed="rId3"/>
          <a:stretch>
            <a:fillRect/>
          </a:stretch>
        </p:blipFill>
        <p:spPr>
          <a:xfrm>
            <a:off x="609600" y="1276350"/>
            <a:ext cx="7747000" cy="1701800"/>
          </a:xfrm>
          <a:prstGeom prst="rect">
            <a:avLst/>
          </a:prstGeom>
        </p:spPr>
      </p:pic>
      <p:pic>
        <p:nvPicPr>
          <p:cNvPr id="13" name="Picture 12"/>
          <p:cNvPicPr>
            <a:picLocks noChangeAspect="1"/>
          </p:cNvPicPr>
          <p:nvPr/>
        </p:nvPicPr>
        <p:blipFill>
          <a:blip r:embed="rId4"/>
          <a:stretch>
            <a:fillRect/>
          </a:stretch>
        </p:blipFill>
        <p:spPr>
          <a:xfrm>
            <a:off x="609600" y="3105150"/>
            <a:ext cx="8166100" cy="1955800"/>
          </a:xfrm>
          <a:prstGeom prst="rect">
            <a:avLst/>
          </a:prstGeom>
        </p:spPr>
      </p:pic>
    </p:spTree>
    <p:extLst>
      <p:ext uri="{BB962C8B-B14F-4D97-AF65-F5344CB8AC3E}">
        <p14:creationId xmlns:p14="http://schemas.microsoft.com/office/powerpoint/2010/main" val="2794118879"/>
      </p:ext>
    </p:extLst>
  </p:cSld>
  <p:clrMapOvr>
    <a:masterClrMapping/>
  </p:clrMapOvr>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Pipeline Processing</a:t>
            </a:r>
            <a:endParaRPr lang="en-US" dirty="0"/>
          </a:p>
        </p:txBody>
      </p:sp>
      <p:sp>
        <p:nvSpPr>
          <p:cNvPr id="3" name="Content Placeholder 2"/>
          <p:cNvSpPr>
            <a:spLocks noGrp="1"/>
          </p:cNvSpPr>
          <p:nvPr>
            <p:ph idx="1"/>
          </p:nvPr>
        </p:nvSpPr>
        <p:spPr>
          <a:xfrm>
            <a:off x="303338" y="1704545"/>
            <a:ext cx="8153400" cy="3242310"/>
          </a:xfrm>
        </p:spPr>
        <p:txBody>
          <a:bodyPr>
            <a:normAutofit fontScale="92500" lnSpcReduction="20000"/>
          </a:bodyPr>
          <a:lstStyle/>
          <a:p>
            <a:pPr lvl="1"/>
            <a:endParaRPr lang="en-US" dirty="0" smtClean="0"/>
          </a:p>
          <a:p>
            <a:pPr lvl="1"/>
            <a:endParaRPr lang="en-US" dirty="0" smtClean="0"/>
          </a:p>
          <a:p>
            <a:r>
              <a:rPr lang="en-US" dirty="0" smtClean="0"/>
              <a:t>Pipeline according to Wikipedia:</a:t>
            </a:r>
          </a:p>
          <a:p>
            <a:pPr lvl="1"/>
            <a:r>
              <a:rPr lang="en-US" dirty="0"/>
              <a:t>A pipeline is a set of data processing elements connected in series, so that the output of one element is the input of the next one. The elements of a pipeline are often executed in parallel or in time-sliced fashion; in that case, some amount of buffer storage is often inserted between elements</a:t>
            </a:r>
          </a:p>
        </p:txBody>
      </p:sp>
      <p:sp useBgFill="1">
        <p:nvSpPr>
          <p:cNvPr id="4" name="Rectangle 3"/>
          <p:cNvSpPr/>
          <p:nvPr/>
        </p:nvSpPr>
        <p:spPr>
          <a:xfrm>
            <a:off x="2281228" y="1435972"/>
            <a:ext cx="400341" cy="1085153"/>
          </a:xfrm>
          <a:prstGeom prst="rect">
            <a:avLst/>
          </a:prstGeom>
          <a:ln w="114300">
            <a:solidFill>
              <a:schemeClr val="accent3">
                <a:lumMod val="75000"/>
              </a:schemeClr>
            </a:solidFill>
          </a:ln>
          <a:scene3d>
            <a:camera prst="obliqueTopRight"/>
            <a:lightRig rig="threePt" dir="tl"/>
          </a:scene3d>
          <a:sp3d>
            <a:bevelT w="0" h="0"/>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Arrow Connector 5"/>
          <p:cNvCxnSpPr/>
          <p:nvPr/>
        </p:nvCxnSpPr>
        <p:spPr>
          <a:xfrm>
            <a:off x="2908229" y="1552054"/>
            <a:ext cx="911524" cy="0"/>
          </a:xfrm>
          <a:prstGeom prst="straightConnector1">
            <a:avLst/>
          </a:prstGeom>
          <a:ln w="63500">
            <a:solidFill>
              <a:schemeClr val="bg2">
                <a:lumMod val="50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7" name="Straight Arrow Connector 6"/>
          <p:cNvCxnSpPr/>
          <p:nvPr/>
        </p:nvCxnSpPr>
        <p:spPr>
          <a:xfrm>
            <a:off x="1229540" y="1572985"/>
            <a:ext cx="911524" cy="0"/>
          </a:xfrm>
          <a:prstGeom prst="straightConnector1">
            <a:avLst/>
          </a:prstGeom>
          <a:ln w="63500">
            <a:solidFill>
              <a:schemeClr val="accent2">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p:nvPr/>
        </p:nvCxnSpPr>
        <p:spPr>
          <a:xfrm>
            <a:off x="6172200" y="1540328"/>
            <a:ext cx="911524" cy="0"/>
          </a:xfrm>
          <a:prstGeom prst="straightConnector1">
            <a:avLst/>
          </a:prstGeom>
          <a:ln w="63500">
            <a:solidFill>
              <a:schemeClr val="accent4">
                <a:lumMod val="50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p:nvPr/>
        </p:nvCxnSpPr>
        <p:spPr>
          <a:xfrm>
            <a:off x="1229540" y="1826771"/>
            <a:ext cx="911524" cy="0"/>
          </a:xfrm>
          <a:prstGeom prst="straightConnector1">
            <a:avLst/>
          </a:prstGeom>
          <a:ln w="63500">
            <a:solidFill>
              <a:schemeClr val="accent2">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4562857" y="1568383"/>
            <a:ext cx="911524" cy="0"/>
          </a:xfrm>
          <a:prstGeom prst="straightConnector1">
            <a:avLst/>
          </a:prstGeom>
          <a:ln w="63500">
            <a:solidFill>
              <a:schemeClr val="bg2">
                <a:lumMod val="50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p:nvPr/>
        </p:nvCxnSpPr>
        <p:spPr>
          <a:xfrm>
            <a:off x="2908229" y="1817915"/>
            <a:ext cx="911524" cy="0"/>
          </a:xfrm>
          <a:prstGeom prst="straightConnector1">
            <a:avLst/>
          </a:prstGeom>
          <a:ln w="63500">
            <a:solidFill>
              <a:schemeClr val="bg2">
                <a:lumMod val="50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1229540" y="2096537"/>
            <a:ext cx="911524" cy="0"/>
          </a:xfrm>
          <a:prstGeom prst="straightConnector1">
            <a:avLst/>
          </a:prstGeom>
          <a:ln w="63500">
            <a:solidFill>
              <a:schemeClr val="accent2">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a:off x="4556804" y="1852002"/>
            <a:ext cx="911524" cy="0"/>
          </a:xfrm>
          <a:prstGeom prst="straightConnector1">
            <a:avLst/>
          </a:prstGeom>
          <a:ln w="63500">
            <a:solidFill>
              <a:schemeClr val="bg2">
                <a:lumMod val="50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2908229" y="2096537"/>
            <a:ext cx="911524" cy="0"/>
          </a:xfrm>
          <a:prstGeom prst="straightConnector1">
            <a:avLst/>
          </a:prstGeom>
          <a:ln w="63500">
            <a:solidFill>
              <a:schemeClr val="bg2">
                <a:lumMod val="50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a:off x="1229540" y="2365958"/>
            <a:ext cx="911524" cy="0"/>
          </a:xfrm>
          <a:prstGeom prst="straightConnector1">
            <a:avLst/>
          </a:prstGeom>
          <a:ln w="63500">
            <a:solidFill>
              <a:schemeClr val="accent2">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a:off x="6172200" y="1809750"/>
            <a:ext cx="911524" cy="0"/>
          </a:xfrm>
          <a:prstGeom prst="straightConnector1">
            <a:avLst/>
          </a:prstGeom>
          <a:ln w="63500">
            <a:solidFill>
              <a:schemeClr val="accent4">
                <a:lumMod val="50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a:off x="4556804" y="2121424"/>
            <a:ext cx="911524" cy="0"/>
          </a:xfrm>
          <a:prstGeom prst="straightConnector1">
            <a:avLst/>
          </a:prstGeom>
          <a:ln w="63500">
            <a:solidFill>
              <a:schemeClr val="bg2">
                <a:lumMod val="50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p:nvPr/>
        </p:nvCxnSpPr>
        <p:spPr>
          <a:xfrm>
            <a:off x="2908229" y="2374123"/>
            <a:ext cx="911524" cy="0"/>
          </a:xfrm>
          <a:prstGeom prst="straightConnector1">
            <a:avLst/>
          </a:prstGeom>
          <a:ln w="63500">
            <a:solidFill>
              <a:schemeClr val="bg2">
                <a:lumMod val="50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p:nvPr/>
        </p:nvCxnSpPr>
        <p:spPr>
          <a:xfrm>
            <a:off x="6172200" y="2103665"/>
            <a:ext cx="911524" cy="0"/>
          </a:xfrm>
          <a:prstGeom prst="straightConnector1">
            <a:avLst/>
          </a:prstGeom>
          <a:ln w="63500">
            <a:solidFill>
              <a:schemeClr val="accent4">
                <a:lumMod val="50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p:nvPr/>
        </p:nvCxnSpPr>
        <p:spPr>
          <a:xfrm>
            <a:off x="4556804" y="2407174"/>
            <a:ext cx="911524" cy="0"/>
          </a:xfrm>
          <a:prstGeom prst="straightConnector1">
            <a:avLst/>
          </a:prstGeom>
          <a:ln w="63500">
            <a:solidFill>
              <a:schemeClr val="bg2">
                <a:lumMod val="50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a:off x="6172200" y="2397928"/>
            <a:ext cx="911524" cy="0"/>
          </a:xfrm>
          <a:prstGeom prst="straightConnector1">
            <a:avLst/>
          </a:prstGeom>
          <a:ln w="63500">
            <a:solidFill>
              <a:schemeClr val="accent4">
                <a:lumMod val="50000"/>
              </a:schemeClr>
            </a:solidFill>
            <a:tailEnd type="arrow"/>
          </a:ln>
        </p:spPr>
        <p:style>
          <a:lnRef idx="2">
            <a:schemeClr val="accent1"/>
          </a:lnRef>
          <a:fillRef idx="0">
            <a:schemeClr val="accent1"/>
          </a:fillRef>
          <a:effectRef idx="1">
            <a:schemeClr val="accent1"/>
          </a:effectRef>
          <a:fontRef idx="minor">
            <a:schemeClr val="tx1"/>
          </a:fontRef>
        </p:style>
      </p:cxnSp>
      <p:sp useBgFill="1">
        <p:nvSpPr>
          <p:cNvPr id="30" name="Rectangle 29"/>
          <p:cNvSpPr/>
          <p:nvPr/>
        </p:nvSpPr>
        <p:spPr>
          <a:xfrm>
            <a:off x="3968513" y="1435972"/>
            <a:ext cx="400341" cy="1085153"/>
          </a:xfrm>
          <a:prstGeom prst="rect">
            <a:avLst/>
          </a:prstGeom>
          <a:ln w="114300">
            <a:solidFill>
              <a:schemeClr val="accent5">
                <a:lumMod val="75000"/>
              </a:schemeClr>
            </a:solidFill>
          </a:ln>
          <a:scene3d>
            <a:camera prst="obliqueTopRight"/>
            <a:lightRig rig="threePt" dir="tl"/>
          </a:scene3d>
          <a:sp3d>
            <a:bevelT w="0" h="0"/>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useBgFill="1">
        <p:nvSpPr>
          <p:cNvPr id="31" name="Rectangle 30"/>
          <p:cNvSpPr/>
          <p:nvPr/>
        </p:nvSpPr>
        <p:spPr>
          <a:xfrm>
            <a:off x="5590483" y="1435972"/>
            <a:ext cx="400341" cy="1085153"/>
          </a:xfrm>
          <a:prstGeom prst="rect">
            <a:avLst/>
          </a:prstGeom>
          <a:ln w="114300">
            <a:solidFill>
              <a:schemeClr val="accent1">
                <a:lumMod val="75000"/>
              </a:schemeClr>
            </a:solidFill>
          </a:ln>
          <a:scene3d>
            <a:camera prst="obliqueTopRight"/>
            <a:lightRig rig="threePt" dir="tl"/>
          </a:scene3d>
          <a:sp3d>
            <a:bevelT w="0" h="0"/>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extBox 4"/>
          <p:cNvSpPr txBox="1"/>
          <p:nvPr/>
        </p:nvSpPr>
        <p:spPr>
          <a:xfrm>
            <a:off x="9074799" y="4385068"/>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6274221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
                                        <p:tgtEl>
                                          <p:spTgt spid="6"/>
                                        </p:tgtEl>
                                      </p:cBhvr>
                                    </p:animEffect>
                                  </p:childTnLst>
                                </p:cTn>
                              </p:par>
                              <p:par>
                                <p:cTn id="13" presetID="10" presetClass="entr" presetSubtype="0"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1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100"/>
                                        <p:tgtEl>
                                          <p:spTgt spid="18"/>
                                        </p:tgtEl>
                                      </p:cBhvr>
                                    </p:animEffect>
                                  </p:childTnLst>
                                </p:cTn>
                              </p:par>
                              <p:par>
                                <p:cTn id="21" presetID="10" presetClass="entr" presetSubtype="0" fill="hold" nodeType="with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100"/>
                                        <p:tgtEl>
                                          <p:spTgt spid="19"/>
                                        </p:tgtEl>
                                      </p:cBhvr>
                                    </p:animEffect>
                                  </p:childTnLst>
                                </p:cTn>
                              </p:par>
                              <p:par>
                                <p:cTn id="24" presetID="10" presetClass="entr" presetSubtype="0" fill="hold" nodeType="with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fade">
                                      <p:cBhvr>
                                        <p:cTn id="26" dur="100"/>
                                        <p:tgtEl>
                                          <p:spTgt spid="2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100"/>
                                        <p:tgtEl>
                                          <p:spTgt spid="8"/>
                                        </p:tgtEl>
                                      </p:cBhvr>
                                    </p:animEffect>
                                  </p:childTnLst>
                                </p:cTn>
                              </p:par>
                              <p:par>
                                <p:cTn id="32" presetID="10" presetClass="entr" presetSubtype="0" fill="hold" nodeType="with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100"/>
                                        <p:tgtEl>
                                          <p:spTgt spid="21"/>
                                        </p:tgtEl>
                                      </p:cBhvr>
                                    </p:animEffect>
                                  </p:childTnLst>
                                </p:cTn>
                              </p:par>
                              <p:par>
                                <p:cTn id="35" presetID="10" presetClass="entr" presetSubtype="0" fill="hold" nodeType="with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fade">
                                      <p:cBhvr>
                                        <p:cTn id="37" dur="100"/>
                                        <p:tgtEl>
                                          <p:spTgt spid="22"/>
                                        </p:tgtEl>
                                      </p:cBhvr>
                                    </p:animEffect>
                                  </p:childTnLst>
                                </p:cTn>
                              </p:par>
                              <p:par>
                                <p:cTn id="38" presetID="10" presetClass="entr" presetSubtype="0" fill="hold" nodeType="withEffect">
                                  <p:stCondLst>
                                    <p:cond delay="0"/>
                                  </p:stCondLst>
                                  <p:childTnLst>
                                    <p:set>
                                      <p:cBhvr>
                                        <p:cTn id="39" dur="1" fill="hold">
                                          <p:stCondLst>
                                            <p:cond delay="0"/>
                                          </p:stCondLst>
                                        </p:cTn>
                                        <p:tgtEl>
                                          <p:spTgt spid="23"/>
                                        </p:tgtEl>
                                        <p:attrNameLst>
                                          <p:attrName>style.visibility</p:attrName>
                                        </p:attrNameLst>
                                      </p:cBhvr>
                                      <p:to>
                                        <p:strVal val="visible"/>
                                      </p:to>
                                    </p:set>
                                    <p:animEffect transition="in" filter="fade">
                                      <p:cBhvr>
                                        <p:cTn id="40" dur="100"/>
                                        <p:tgtEl>
                                          <p:spTgt spid="23"/>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24"/>
                                        </p:tgtEl>
                                        <p:attrNameLst>
                                          <p:attrName>style.visibility</p:attrName>
                                        </p:attrNameLst>
                                      </p:cBhvr>
                                      <p:to>
                                        <p:strVal val="visible"/>
                                      </p:to>
                                    </p:set>
                                    <p:animEffect transition="in" filter="fade">
                                      <p:cBhvr>
                                        <p:cTn id="45" dur="100"/>
                                        <p:tgtEl>
                                          <p:spTgt spid="24"/>
                                        </p:tgtEl>
                                      </p:cBhvr>
                                    </p:animEffect>
                                  </p:childTnLst>
                                </p:cTn>
                              </p:par>
                              <p:par>
                                <p:cTn id="46" presetID="10" presetClass="entr" presetSubtype="0" fill="hold"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100"/>
                                        <p:tgtEl>
                                          <p:spTgt spid="25"/>
                                        </p:tgtEl>
                                      </p:cBhvr>
                                    </p:animEffect>
                                  </p:childTnLst>
                                </p:cTn>
                              </p:par>
                              <p:par>
                                <p:cTn id="49" presetID="10" presetClass="entr" presetSubtype="0" fill="hold" nodeType="withEffect">
                                  <p:stCondLst>
                                    <p:cond delay="0"/>
                                  </p:stCondLst>
                                  <p:childTnLst>
                                    <p:set>
                                      <p:cBhvr>
                                        <p:cTn id="50" dur="1" fill="hold">
                                          <p:stCondLst>
                                            <p:cond delay="0"/>
                                          </p:stCondLst>
                                        </p:cTn>
                                        <p:tgtEl>
                                          <p:spTgt spid="26"/>
                                        </p:tgtEl>
                                        <p:attrNameLst>
                                          <p:attrName>style.visibility</p:attrName>
                                        </p:attrNameLst>
                                      </p:cBhvr>
                                      <p:to>
                                        <p:strVal val="visible"/>
                                      </p:to>
                                    </p:set>
                                    <p:animEffect transition="in" filter="fade">
                                      <p:cBhvr>
                                        <p:cTn id="51" dur="100"/>
                                        <p:tgtEl>
                                          <p:spTgt spid="26"/>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27"/>
                                        </p:tgtEl>
                                        <p:attrNameLst>
                                          <p:attrName>style.visibility</p:attrName>
                                        </p:attrNameLst>
                                      </p:cBhvr>
                                      <p:to>
                                        <p:strVal val="visible"/>
                                      </p:to>
                                    </p:set>
                                    <p:animEffect transition="in" filter="fade">
                                      <p:cBhvr>
                                        <p:cTn id="56" dur="100"/>
                                        <p:tgtEl>
                                          <p:spTgt spid="27"/>
                                        </p:tgtEl>
                                      </p:cBhvr>
                                    </p:animEffect>
                                  </p:childTnLst>
                                </p:cTn>
                              </p:par>
                              <p:par>
                                <p:cTn id="57" presetID="10" presetClass="entr" presetSubtype="0" fill="hold" nodeType="withEffect">
                                  <p:stCondLst>
                                    <p:cond delay="0"/>
                                  </p:stCondLst>
                                  <p:childTnLst>
                                    <p:set>
                                      <p:cBhvr>
                                        <p:cTn id="58" dur="1" fill="hold">
                                          <p:stCondLst>
                                            <p:cond delay="0"/>
                                          </p:stCondLst>
                                        </p:cTn>
                                        <p:tgtEl>
                                          <p:spTgt spid="28"/>
                                        </p:tgtEl>
                                        <p:attrNameLst>
                                          <p:attrName>style.visibility</p:attrName>
                                        </p:attrNameLst>
                                      </p:cBhvr>
                                      <p:to>
                                        <p:strVal val="visible"/>
                                      </p:to>
                                    </p:set>
                                    <p:animEffect transition="in" filter="fade">
                                      <p:cBhvr>
                                        <p:cTn id="59" dur="100"/>
                                        <p:tgtEl>
                                          <p:spTgt spid="28"/>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29"/>
                                        </p:tgtEl>
                                        <p:attrNameLst>
                                          <p:attrName>style.visibility</p:attrName>
                                        </p:attrNameLst>
                                      </p:cBhvr>
                                      <p:to>
                                        <p:strVal val="visible"/>
                                      </p:to>
                                    </p:set>
                                    <p:animEffect transition="in" filter="fade">
                                      <p:cBhvr>
                                        <p:cTn id="64" dur="1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stretch>
            <a:fillRect/>
          </a:stretch>
        </p:blipFill>
        <p:spPr>
          <a:xfrm>
            <a:off x="25399" y="1337584"/>
            <a:ext cx="5307435" cy="3799566"/>
          </a:xfrm>
          <a:prstGeom prst="rect">
            <a:avLst/>
          </a:prstGeom>
        </p:spPr>
      </p:pic>
      <p:sp>
        <p:nvSpPr>
          <p:cNvPr id="2" name="Title 1"/>
          <p:cNvSpPr>
            <a:spLocks noGrp="1"/>
          </p:cNvSpPr>
          <p:nvPr>
            <p:ph type="title"/>
          </p:nvPr>
        </p:nvSpPr>
        <p:spPr/>
        <p:txBody>
          <a:bodyPr/>
          <a:lstStyle/>
          <a:p>
            <a:r>
              <a:rPr lang="en-US" dirty="0" smtClean="0"/>
              <a:t>Pipeline Processing</a:t>
            </a:r>
            <a:endParaRPr lang="en-US" dirty="0"/>
          </a:p>
        </p:txBody>
      </p:sp>
      <p:sp>
        <p:nvSpPr>
          <p:cNvPr id="3" name="Content Placeholder 2"/>
          <p:cNvSpPr>
            <a:spLocks noGrp="1"/>
          </p:cNvSpPr>
          <p:nvPr>
            <p:ph idx="1"/>
          </p:nvPr>
        </p:nvSpPr>
        <p:spPr>
          <a:xfrm>
            <a:off x="5029200" y="1337584"/>
            <a:ext cx="4076700" cy="3805916"/>
          </a:xfrm>
        </p:spPr>
        <p:txBody>
          <a:bodyPr>
            <a:normAutofit/>
          </a:bodyPr>
          <a:lstStyle/>
          <a:p>
            <a:r>
              <a:rPr lang="en-US" sz="1800" dirty="0" smtClean="0"/>
              <a:t>Values processed in multiple steps</a:t>
            </a:r>
          </a:p>
          <a:p>
            <a:pPr lvl="1"/>
            <a:r>
              <a:rPr lang="en-US" sz="1800" dirty="0" smtClean="0"/>
              <a:t>Worker takes value, processes it, and sends it</a:t>
            </a:r>
          </a:p>
          <a:p>
            <a:pPr lvl="1"/>
            <a:r>
              <a:rPr lang="en-US" sz="1800" dirty="0" smtClean="0"/>
              <a:t>Worker is blocked when source is empty</a:t>
            </a:r>
          </a:p>
          <a:p>
            <a:pPr lvl="1"/>
            <a:r>
              <a:rPr lang="en-US" sz="1800" dirty="0" smtClean="0"/>
              <a:t>Worker is blocked when target is full</a:t>
            </a:r>
          </a:p>
          <a:p>
            <a:pPr lvl="1"/>
            <a:r>
              <a:rPr lang="en-US" sz="1800" dirty="0" smtClean="0"/>
              <a:t>Steps of the pipeline run in parallel</a:t>
            </a:r>
          </a:p>
          <a:p>
            <a:pPr lvl="1"/>
            <a:endParaRPr lang="en-US" sz="1800" dirty="0"/>
          </a:p>
        </p:txBody>
      </p:sp>
      <p:sp>
        <p:nvSpPr>
          <p:cNvPr id="5" name="TextBox 4"/>
          <p:cNvSpPr txBox="1"/>
          <p:nvPr/>
        </p:nvSpPr>
        <p:spPr>
          <a:xfrm>
            <a:off x="9074799" y="4385068"/>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43794158"/>
      </p:ext>
    </p:extLst>
  </p:cSld>
  <p:clrMapOvr>
    <a:masterClrMapping/>
  </p:clrMapOvr>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5536" y="1428750"/>
            <a:ext cx="8229600" cy="3324690"/>
          </a:xfrm>
        </p:spPr>
        <p:txBody>
          <a:bodyPr>
            <a:normAutofit fontScale="70000" lnSpcReduction="20000"/>
          </a:bodyPr>
          <a:lstStyle/>
          <a:p>
            <a:pPr lvl="0"/>
            <a:r>
              <a:rPr lang="en-US" sz="4000" b="1" dirty="0"/>
              <a:t>Map</a:t>
            </a:r>
            <a:r>
              <a:rPr lang="en-US" dirty="0"/>
              <a:t> </a:t>
            </a:r>
            <a:br>
              <a:rPr lang="en-US" dirty="0"/>
            </a:br>
            <a:r>
              <a:rPr lang="en-US" dirty="0"/>
              <a:t>Function written by the user to take an input pair and produce a result of intermediate key/value pairs.  The intermediate values are then grouped with the same intermediate key and passed to the Reduce function. </a:t>
            </a:r>
          </a:p>
          <a:p>
            <a:pPr lvl="0"/>
            <a:r>
              <a:rPr lang="en-US" sz="4000" b="1" dirty="0"/>
              <a:t>Reduce</a:t>
            </a:r>
            <a:r>
              <a:rPr lang="en-US" dirty="0"/>
              <a:t> </a:t>
            </a:r>
            <a:br>
              <a:rPr lang="en-US" dirty="0"/>
            </a:br>
            <a:r>
              <a:rPr lang="en-US" dirty="0"/>
              <a:t>Function also written by the user to take the intermediate key and sequence of values for that key.  The sequence of values are then merged to produce a possibly smaller set of values.  Zero or one output value is produced per our Reduce function invocation.  In order to manage memory, an iterator is used for potentially large data sets</a:t>
            </a:r>
            <a:r>
              <a:rPr lang="en-US" dirty="0" smtClean="0"/>
              <a:t>.</a:t>
            </a:r>
          </a:p>
          <a:p>
            <a:pPr lvl="0"/>
            <a:endParaRPr lang="en-US" dirty="0"/>
          </a:p>
        </p:txBody>
      </p:sp>
      <p:sp>
        <p:nvSpPr>
          <p:cNvPr id="5" name="Rectangle 1"/>
          <p:cNvSpPr>
            <a:spLocks noGrp="1"/>
          </p:cNvSpPr>
          <p:nvPr>
            <p:ph type="title"/>
          </p:nvPr>
        </p:nvSpPr>
        <p:spPr/>
        <p:txBody>
          <a:bodyPr>
            <a:normAutofit fontScale="90000"/>
          </a:bodyPr>
          <a:lstStyle>
            <a:extLst/>
          </a:lstStyle>
          <a:p>
            <a:pPr marL="514350" indent="-514350"/>
            <a:r>
              <a:rPr lang="en-US" sz="4400" dirty="0" smtClean="0">
                <a:latin typeface="Consolas" charset="0"/>
                <a:cs typeface="Consolas" charset="0"/>
              </a:rPr>
              <a:t>Map &gt;&gt; Reduce</a:t>
            </a:r>
            <a:endParaRPr lang="en-US" dirty="0"/>
          </a:p>
        </p:txBody>
      </p:sp>
    </p:spTree>
    <p:extLst>
      <p:ext uri="{BB962C8B-B14F-4D97-AF65-F5344CB8AC3E}">
        <p14:creationId xmlns:p14="http://schemas.microsoft.com/office/powerpoint/2010/main" val="1338301199"/>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r>
              <a:rPr lang="en-US" dirty="0"/>
              <a:t>Concurrency &amp; </a:t>
            </a:r>
            <a:r>
              <a:rPr lang="en-US" altLang="x-none" dirty="0" smtClean="0"/>
              <a:t>Terminology</a:t>
            </a:r>
            <a:endParaRPr lang="en-US" dirty="0"/>
          </a:p>
        </p:txBody>
      </p:sp>
      <p:sp>
        <p:nvSpPr>
          <p:cNvPr id="6" name="Rectangle 5"/>
          <p:cNvSpPr>
            <a:spLocks noGrp="1"/>
          </p:cNvSpPr>
          <p:nvPr>
            <p:ph sz="quarter" idx="13"/>
          </p:nvPr>
        </p:nvSpPr>
        <p:spPr>
          <a:xfrm>
            <a:off x="304800" y="1352550"/>
            <a:ext cx="8458200" cy="3352799"/>
          </a:xfrm>
        </p:spPr>
        <p:txBody>
          <a:bodyPr>
            <a:noAutofit/>
          </a:bodyPr>
          <a:lstStyle>
            <a:extLst/>
          </a:lstStyle>
          <a:p>
            <a:pPr marL="0" lvl="1" indent="0">
              <a:buNone/>
            </a:pPr>
            <a:r>
              <a:rPr lang="en-US" sz="2000" dirty="0"/>
              <a:t>Concurrency is the notion of multiple things happening at the same time.</a:t>
            </a:r>
          </a:p>
          <a:p>
            <a:pPr marL="274320" lvl="1"/>
            <a:r>
              <a:rPr lang="en-US" sz="2000" b="1" dirty="0" smtClean="0"/>
              <a:t>Concurrent</a:t>
            </a:r>
            <a:r>
              <a:rPr lang="en-US" sz="2000" b="1" dirty="0"/>
              <a:t>:</a:t>
            </a:r>
            <a:r>
              <a:rPr lang="en-US" sz="2000" dirty="0"/>
              <a:t> programs </a:t>
            </a:r>
            <a:r>
              <a:rPr lang="en-US" sz="2000" dirty="0" smtClean="0"/>
              <a:t>with </a:t>
            </a:r>
            <a:r>
              <a:rPr lang="en-US" sz="2000" dirty="0">
                <a:solidFill>
                  <a:srgbClr val="FF0000"/>
                </a:solidFill>
              </a:rPr>
              <a:t>multiple threads of execution</a:t>
            </a:r>
            <a:r>
              <a:rPr lang="en-US" sz="2000" dirty="0"/>
              <a:t>, each typically executing different </a:t>
            </a:r>
            <a:r>
              <a:rPr lang="en-US" sz="2000" dirty="0" smtClean="0"/>
              <a:t>code </a:t>
            </a:r>
            <a:endParaRPr lang="en-US" sz="2000" dirty="0"/>
          </a:p>
          <a:p>
            <a:pPr marL="274320" lvl="1"/>
            <a:r>
              <a:rPr lang="en-US" sz="2000" b="1" dirty="0"/>
              <a:t>Parallel</a:t>
            </a:r>
            <a:r>
              <a:rPr lang="en-US" sz="2000" b="1" dirty="0" smtClean="0"/>
              <a:t>:</a:t>
            </a:r>
            <a:r>
              <a:rPr lang="en-US" sz="2000" dirty="0" smtClean="0"/>
              <a:t> one </a:t>
            </a:r>
            <a:r>
              <a:rPr lang="en-US" sz="2000" dirty="0"/>
              <a:t>or more </a:t>
            </a:r>
            <a:r>
              <a:rPr lang="en-US" sz="2000" dirty="0" smtClean="0"/>
              <a:t>threads </a:t>
            </a:r>
            <a:r>
              <a:rPr lang="en-US" sz="2000" dirty="0"/>
              <a:t>executing </a:t>
            </a:r>
            <a:r>
              <a:rPr lang="en-US" sz="2000" dirty="0" smtClean="0">
                <a:solidFill>
                  <a:srgbClr val="FF0000"/>
                </a:solidFill>
              </a:rPr>
              <a:t>simultaneously </a:t>
            </a:r>
            <a:r>
              <a:rPr lang="en-US" sz="2000" dirty="0" smtClean="0"/>
              <a:t>in </a:t>
            </a:r>
            <a:r>
              <a:rPr lang="en-US" sz="2000" dirty="0"/>
              <a:t>order to speed up </a:t>
            </a:r>
            <a:r>
              <a:rPr lang="en-US" sz="2000" dirty="0" smtClean="0"/>
              <a:t>execution </a:t>
            </a:r>
            <a:endParaRPr lang="en-US" sz="2000" dirty="0">
              <a:solidFill>
                <a:srgbClr val="0000FF"/>
              </a:solidFill>
            </a:endParaRPr>
          </a:p>
          <a:p>
            <a:pPr marL="274320" lvl="1"/>
            <a:r>
              <a:rPr lang="en-US" sz="2000" b="1" dirty="0" smtClean="0"/>
              <a:t>Asynchronous</a:t>
            </a:r>
            <a:r>
              <a:rPr lang="en-US" sz="2000" b="1" dirty="0"/>
              <a:t>:</a:t>
            </a:r>
            <a:r>
              <a:rPr lang="en-US" sz="2000" dirty="0"/>
              <a:t> programs perform </a:t>
            </a:r>
            <a:r>
              <a:rPr lang="en-US" sz="2000" dirty="0" smtClean="0">
                <a:solidFill>
                  <a:srgbClr val="FF0000"/>
                </a:solidFill>
              </a:rPr>
              <a:t>I/O </a:t>
            </a:r>
            <a:r>
              <a:rPr lang="en-US" sz="2000" dirty="0" smtClean="0"/>
              <a:t>requests </a:t>
            </a:r>
            <a:r>
              <a:rPr lang="en-US" sz="2000" dirty="0"/>
              <a:t>that don't complete immediately but that are fulfilled at a later </a:t>
            </a:r>
            <a:r>
              <a:rPr lang="en-US" sz="2000" dirty="0" smtClean="0"/>
              <a:t>time </a:t>
            </a:r>
            <a:r>
              <a:rPr lang="en-US" sz="2000" dirty="0"/>
              <a:t>and where the program issuing the request has to do meaningful work in the </a:t>
            </a:r>
            <a:r>
              <a:rPr lang="en-US" sz="2000" dirty="0" smtClean="0"/>
              <a:t>meantime </a:t>
            </a:r>
          </a:p>
          <a:p>
            <a:pPr marL="274320" lvl="1"/>
            <a:r>
              <a:rPr lang="en-US" sz="2000" dirty="0" smtClean="0"/>
              <a:t> </a:t>
            </a:r>
            <a:r>
              <a:rPr lang="en-US" sz="2000" b="1" dirty="0" smtClean="0"/>
              <a:t>Reactive</a:t>
            </a:r>
            <a:r>
              <a:rPr lang="en-US" sz="2000" dirty="0" smtClean="0"/>
              <a:t> </a:t>
            </a:r>
            <a:r>
              <a:rPr lang="en-US" sz="2000" dirty="0"/>
              <a:t>programming is writing applications in such a way that they </a:t>
            </a:r>
            <a:r>
              <a:rPr lang="en-US" sz="2000" dirty="0">
                <a:solidFill>
                  <a:srgbClr val="FF0000"/>
                </a:solidFill>
              </a:rPr>
              <a:t>respond to events</a:t>
            </a:r>
            <a:r>
              <a:rPr lang="en-US" sz="2000" dirty="0"/>
              <a:t> as they occur in real </a:t>
            </a:r>
            <a:r>
              <a:rPr lang="en-US" sz="2000" dirty="0" smtClean="0"/>
              <a:t>time.    </a:t>
            </a:r>
            <a:endParaRPr lang="en-US" sz="2000" dirty="0"/>
          </a:p>
        </p:txBody>
      </p:sp>
    </p:spTree>
    <p:extLst>
      <p:ext uri="{BB962C8B-B14F-4D97-AF65-F5344CB8AC3E}">
        <p14:creationId xmlns:p14="http://schemas.microsoft.com/office/powerpoint/2010/main" val="1582188163"/>
      </p:ext>
    </p:extLst>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a:spLocks noGrp="1"/>
          </p:cNvSpPr>
          <p:nvPr>
            <p:ph type="title"/>
          </p:nvPr>
        </p:nvSpPr>
        <p:spPr>
          <a:xfrm>
            <a:off x="685800" y="118110"/>
            <a:ext cx="8153400" cy="1005840"/>
          </a:xfrm>
        </p:spPr>
        <p:txBody>
          <a:bodyPr>
            <a:normAutofit/>
          </a:bodyPr>
          <a:lstStyle>
            <a:extLst/>
          </a:lstStyle>
          <a:p>
            <a:pPr marL="514350" indent="-514350"/>
            <a:r>
              <a:rPr lang="en-US" sz="4400" dirty="0" smtClean="0">
                <a:latin typeface="Consolas" charset="0"/>
                <a:cs typeface="Consolas" charset="0"/>
              </a:rPr>
              <a:t>Map &gt;&gt; Reduce</a:t>
            </a:r>
            <a:endParaRPr lang="en-US" dirty="0"/>
          </a:p>
        </p:txBody>
      </p:sp>
      <p:pic>
        <p:nvPicPr>
          <p:cNvPr id="3" name="Picture 2"/>
          <p:cNvPicPr>
            <a:picLocks noChangeAspect="1"/>
          </p:cNvPicPr>
          <p:nvPr/>
        </p:nvPicPr>
        <p:blipFill>
          <a:blip r:embed="rId3"/>
          <a:stretch>
            <a:fillRect/>
          </a:stretch>
        </p:blipFill>
        <p:spPr>
          <a:xfrm>
            <a:off x="1524000" y="1428750"/>
            <a:ext cx="5257800" cy="3627453"/>
          </a:xfrm>
          <a:prstGeom prst="rect">
            <a:avLst/>
          </a:prstGeom>
        </p:spPr>
      </p:pic>
    </p:spTree>
    <p:extLst>
      <p:ext uri="{BB962C8B-B14F-4D97-AF65-F5344CB8AC3E}">
        <p14:creationId xmlns:p14="http://schemas.microsoft.com/office/powerpoint/2010/main" val="148117357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a:spLocks noGrp="1"/>
          </p:cNvSpPr>
          <p:nvPr>
            <p:ph type="title"/>
          </p:nvPr>
        </p:nvSpPr>
        <p:spPr>
          <a:xfrm>
            <a:off x="685800" y="118110"/>
            <a:ext cx="8153400" cy="1005840"/>
          </a:xfrm>
        </p:spPr>
        <p:txBody>
          <a:bodyPr>
            <a:normAutofit/>
          </a:bodyPr>
          <a:lstStyle>
            <a:extLst/>
          </a:lstStyle>
          <a:p>
            <a:pPr marL="514350" indent="-514350"/>
            <a:r>
              <a:rPr lang="en-US" sz="4400" dirty="0" smtClean="0">
                <a:latin typeface="Consolas" charset="0"/>
                <a:cs typeface="Consolas" charset="0"/>
              </a:rPr>
              <a:t>Map &gt;&gt; Reduce</a:t>
            </a:r>
            <a:endParaRPr lang="en-US" dirty="0"/>
          </a:p>
        </p:txBody>
      </p:sp>
      <p:pic>
        <p:nvPicPr>
          <p:cNvPr id="3" name="Picture 2"/>
          <p:cNvPicPr>
            <a:picLocks noChangeAspect="1"/>
          </p:cNvPicPr>
          <p:nvPr/>
        </p:nvPicPr>
        <p:blipFill>
          <a:blip r:embed="rId3"/>
          <a:stretch>
            <a:fillRect/>
          </a:stretch>
        </p:blipFill>
        <p:spPr>
          <a:xfrm>
            <a:off x="5918200" y="6350"/>
            <a:ext cx="3225800" cy="1346200"/>
          </a:xfrm>
          <a:prstGeom prst="rect">
            <a:avLst/>
          </a:prstGeom>
        </p:spPr>
      </p:pic>
      <p:pic>
        <p:nvPicPr>
          <p:cNvPr id="6" name="Picture 5"/>
          <p:cNvPicPr>
            <a:picLocks noChangeAspect="1"/>
          </p:cNvPicPr>
          <p:nvPr/>
        </p:nvPicPr>
        <p:blipFill>
          <a:blip r:embed="rId4"/>
          <a:stretch>
            <a:fillRect/>
          </a:stretch>
        </p:blipFill>
        <p:spPr>
          <a:xfrm>
            <a:off x="535879" y="3028950"/>
            <a:ext cx="8608121" cy="2114550"/>
          </a:xfrm>
          <a:prstGeom prst="rect">
            <a:avLst/>
          </a:prstGeom>
        </p:spPr>
      </p:pic>
      <p:pic>
        <p:nvPicPr>
          <p:cNvPr id="7" name="Picture 6"/>
          <p:cNvPicPr>
            <a:picLocks noChangeAspect="1"/>
          </p:cNvPicPr>
          <p:nvPr/>
        </p:nvPicPr>
        <p:blipFill>
          <a:blip r:embed="rId5"/>
          <a:stretch>
            <a:fillRect/>
          </a:stretch>
        </p:blipFill>
        <p:spPr>
          <a:xfrm>
            <a:off x="486585" y="1276350"/>
            <a:ext cx="8691282" cy="1600200"/>
          </a:xfrm>
          <a:prstGeom prst="rect">
            <a:avLst/>
          </a:prstGeom>
        </p:spPr>
      </p:pic>
    </p:spTree>
    <p:extLst>
      <p:ext uri="{BB962C8B-B14F-4D97-AF65-F5344CB8AC3E}">
        <p14:creationId xmlns:p14="http://schemas.microsoft.com/office/powerpoint/2010/main" val="1944015236"/>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normAutofit/>
          </a:bodyPr>
          <a:lstStyle>
            <a:extLst/>
          </a:lstStyle>
          <a:p>
            <a:pPr marL="514350" indent="-514350"/>
            <a:r>
              <a:rPr lang="en-US" dirty="0" smtClean="0"/>
              <a:t>	</a:t>
            </a:r>
            <a:endParaRPr lang="en-US" i="1" dirty="0"/>
          </a:p>
        </p:txBody>
      </p:sp>
      <p:pic>
        <p:nvPicPr>
          <p:cNvPr id="4" name="Picture 3"/>
          <p:cNvPicPr>
            <a:picLocks noChangeAspect="1"/>
          </p:cNvPicPr>
          <p:nvPr/>
        </p:nvPicPr>
        <p:blipFill>
          <a:blip r:embed="rId3"/>
          <a:stretch>
            <a:fillRect/>
          </a:stretch>
        </p:blipFill>
        <p:spPr>
          <a:xfrm>
            <a:off x="1828800" y="1351532"/>
            <a:ext cx="5257136" cy="3790950"/>
          </a:xfrm>
          <a:prstGeom prst="rect">
            <a:avLst/>
          </a:prstGeom>
        </p:spPr>
      </p:pic>
      <p:pic>
        <p:nvPicPr>
          <p:cNvPr id="5" name="Picture 4"/>
          <p:cNvPicPr>
            <a:picLocks noChangeAspect="1"/>
          </p:cNvPicPr>
          <p:nvPr/>
        </p:nvPicPr>
        <p:blipFill>
          <a:blip r:embed="rId4"/>
          <a:stretch>
            <a:fillRect/>
          </a:stretch>
        </p:blipFill>
        <p:spPr>
          <a:xfrm>
            <a:off x="-228600" y="1200150"/>
            <a:ext cx="9144000" cy="3803904"/>
          </a:xfrm>
          <a:prstGeom prst="rect">
            <a:avLst/>
          </a:prstGeom>
        </p:spPr>
      </p:pic>
    </p:spTree>
    <p:extLst>
      <p:ext uri="{BB962C8B-B14F-4D97-AF65-F5344CB8AC3E}">
        <p14:creationId xmlns:p14="http://schemas.microsoft.com/office/powerpoint/2010/main" val="2145251193"/>
      </p:ext>
    </p:extLst>
  </p:cSld>
  <p:clrMapOvr>
    <a:masterClrMapping/>
  </p:clrMapOvr>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Rectangle 5"/>
          <p:cNvSpPr>
            <a:spLocks noGrp="1"/>
          </p:cNvSpPr>
          <p:nvPr>
            <p:ph sz="quarter" idx="13"/>
          </p:nvPr>
        </p:nvSpPr>
        <p:spPr>
          <a:xfrm>
            <a:off x="2057400" y="2266950"/>
            <a:ext cx="5105400" cy="1295400"/>
          </a:xfrm>
        </p:spPr>
        <p:txBody>
          <a:bodyPr>
            <a:normAutofit fontScale="70000" lnSpcReduction="20000"/>
          </a:bodyPr>
          <a:lstStyle>
            <a:extLst/>
          </a:lstStyle>
          <a:p>
            <a:pPr marL="0" lvl="1" indent="0">
              <a:buNone/>
            </a:pPr>
            <a:r>
              <a:rPr lang="en-US" altLang="x-none" sz="7200" i="1" dirty="0" smtClean="0">
                <a:latin typeface="Gill Sans Ultra Bold"/>
                <a:cs typeface="Gill Sans Ultra Bold"/>
              </a:rPr>
              <a:t>THREADING</a:t>
            </a:r>
          </a:p>
          <a:p>
            <a:pPr marL="274320" lvl="1"/>
            <a:endParaRPr lang="en-US" altLang="x-none" sz="4400" i="1" dirty="0">
              <a:latin typeface="Wide Latin"/>
              <a:cs typeface="Wide Latin"/>
            </a:endParaRPr>
          </a:p>
        </p:txBody>
      </p:sp>
    </p:spTree>
    <p:extLst>
      <p:ext uri="{BB962C8B-B14F-4D97-AF65-F5344CB8AC3E}">
        <p14:creationId xmlns:p14="http://schemas.microsoft.com/office/powerpoint/2010/main" val="2661828671"/>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r>
              <a:rPr lang="en-US" dirty="0"/>
              <a:t>Threading</a:t>
            </a:r>
          </a:p>
        </p:txBody>
      </p:sp>
      <p:sp>
        <p:nvSpPr>
          <p:cNvPr id="6" name="Rectangle 5"/>
          <p:cNvSpPr>
            <a:spLocks noGrp="1"/>
          </p:cNvSpPr>
          <p:nvPr>
            <p:ph sz="quarter" idx="13"/>
          </p:nvPr>
        </p:nvSpPr>
        <p:spPr>
          <a:xfrm>
            <a:off x="609600" y="1428751"/>
            <a:ext cx="7924800" cy="3352799"/>
          </a:xfrm>
        </p:spPr>
        <p:txBody>
          <a:bodyPr>
            <a:normAutofit/>
          </a:bodyPr>
          <a:lstStyle>
            <a:extLst/>
          </a:lstStyle>
          <a:p>
            <a:pPr marL="0" lvl="1" indent="0">
              <a:buNone/>
            </a:pPr>
            <a:r>
              <a:rPr lang="en-US" altLang="x-none" i="1" dirty="0" smtClean="0"/>
              <a:t>Is the smallest unit of processing that can be scheduled by an Operation System… </a:t>
            </a:r>
          </a:p>
          <a:p>
            <a:pPr marL="0" lvl="1" indent="0">
              <a:buNone/>
            </a:pPr>
            <a:r>
              <a:rPr lang="en-US" altLang="x-none" sz="1500" dirty="0"/>
              <a:t>	</a:t>
            </a:r>
            <a:r>
              <a:rPr lang="en-US" altLang="x-none" sz="1500" dirty="0" smtClean="0"/>
              <a:t>			</a:t>
            </a:r>
            <a:r>
              <a:rPr lang="en-US" altLang="x-none" sz="1500" i="1" dirty="0" smtClean="0">
                <a:hlinkClick r:id="rId3"/>
              </a:rPr>
              <a:t>http://en.wikipedia.ork/wiki/Thread_(computing</a:t>
            </a:r>
            <a:r>
              <a:rPr lang="en-US" altLang="x-none" sz="1500" i="1" dirty="0" smtClean="0"/>
              <a:t>) </a:t>
            </a:r>
            <a:r>
              <a:rPr lang="en-US" altLang="x-none" sz="1200" i="1" dirty="0" smtClean="0"/>
              <a:t> </a:t>
            </a:r>
          </a:p>
          <a:p>
            <a:pPr marL="0" lvl="1" indent="0">
              <a:buNone/>
            </a:pPr>
            <a:endParaRPr lang="en-US" altLang="x-none" sz="1800" i="1" dirty="0" smtClean="0"/>
          </a:p>
          <a:p>
            <a:pPr marL="285750" lvl="1" indent="-285750"/>
            <a:r>
              <a:rPr lang="en-US" altLang="x-none" sz="2000" i="1" dirty="0" smtClean="0"/>
              <a:t>Threads share the memory heap</a:t>
            </a:r>
          </a:p>
          <a:p>
            <a:pPr marL="285750" lvl="1" indent="-285750"/>
            <a:r>
              <a:rPr lang="en-US" altLang="x-none" sz="2000" i="1" dirty="0" smtClean="0"/>
              <a:t>Threads can communicate by writing to this shared memory </a:t>
            </a:r>
          </a:p>
          <a:p>
            <a:pPr marL="285750" lvl="1" indent="-285750"/>
            <a:r>
              <a:rPr lang="en-US" altLang="x-none" sz="2000" i="1" dirty="0" smtClean="0"/>
              <a:t>Each Thread receives its own stack space </a:t>
            </a:r>
            <a:r>
              <a:rPr lang="en-US" altLang="x-none" sz="2000" i="1" dirty="0"/>
              <a:t> </a:t>
            </a:r>
            <a:r>
              <a:rPr lang="en-US" altLang="x-none" sz="2000" i="1" dirty="0" smtClean="0"/>
              <a:t>~1 Mb</a:t>
            </a:r>
          </a:p>
          <a:p>
            <a:pPr marL="0" lvl="1" indent="0">
              <a:buNone/>
            </a:pPr>
            <a:endParaRPr lang="en-US" altLang="x-none" sz="1200" i="1" dirty="0"/>
          </a:p>
          <a:p>
            <a:pPr marL="0" lvl="1" indent="0">
              <a:buNone/>
            </a:pPr>
            <a:endParaRPr lang="en-US" altLang="x-none" sz="1200" i="1" dirty="0"/>
          </a:p>
        </p:txBody>
      </p:sp>
    </p:spTree>
    <p:extLst>
      <p:ext uri="{BB962C8B-B14F-4D97-AF65-F5344CB8AC3E}">
        <p14:creationId xmlns:p14="http://schemas.microsoft.com/office/powerpoint/2010/main" val="325324208"/>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r>
              <a:rPr lang="en-US" dirty="0" smtClean="0"/>
              <a:t>Threads can be evil!</a:t>
            </a:r>
            <a:endParaRPr lang="en-US" dirty="0"/>
          </a:p>
        </p:txBody>
      </p:sp>
      <p:sp>
        <p:nvSpPr>
          <p:cNvPr id="6" name="Rectangle 5"/>
          <p:cNvSpPr>
            <a:spLocks noGrp="1"/>
          </p:cNvSpPr>
          <p:nvPr>
            <p:ph sz="quarter" idx="13"/>
          </p:nvPr>
        </p:nvSpPr>
        <p:spPr>
          <a:xfrm>
            <a:off x="152400" y="1047750"/>
            <a:ext cx="8839200" cy="3352799"/>
          </a:xfrm>
        </p:spPr>
        <p:txBody>
          <a:bodyPr>
            <a:noAutofit/>
          </a:bodyPr>
          <a:lstStyle>
            <a:extLst/>
          </a:lstStyle>
          <a:p>
            <a:pPr marL="0" indent="0">
              <a:lnSpc>
                <a:spcPct val="80000"/>
              </a:lnSpc>
              <a:buNone/>
            </a:pPr>
            <a:endParaRPr lang="en-US" sz="2100" b="1" dirty="0" smtClean="0"/>
          </a:p>
          <a:p>
            <a:pPr>
              <a:lnSpc>
                <a:spcPct val="80000"/>
              </a:lnSpc>
            </a:pPr>
            <a:r>
              <a:rPr lang="en-US" sz="2100" dirty="0" smtClean="0"/>
              <a:t>Spawning multiple threads on a </a:t>
            </a:r>
            <a:r>
              <a:rPr lang="en-US" sz="2100" dirty="0" err="1" smtClean="0"/>
              <a:t>single-CPU~</a:t>
            </a:r>
            <a:r>
              <a:rPr lang="en-US" sz="2100" i="1" dirty="0" err="1" smtClean="0"/>
              <a:t>system</a:t>
            </a:r>
            <a:r>
              <a:rPr lang="en-US" sz="2100" i="1" dirty="0" smtClean="0"/>
              <a:t> won’t hurt anything~</a:t>
            </a:r>
            <a:r>
              <a:rPr lang="en-US" sz="2100" dirty="0" smtClean="0"/>
              <a:t>, but the processor can only execute one of those threads at a time</a:t>
            </a:r>
          </a:p>
          <a:p>
            <a:pPr>
              <a:lnSpc>
                <a:spcPct val="80000"/>
              </a:lnSpc>
            </a:pPr>
            <a:r>
              <a:rPr lang="en-US" sz="2100" dirty="0" smtClean="0"/>
              <a:t>Spawning </a:t>
            </a:r>
            <a:r>
              <a:rPr lang="en-US" sz="2100" dirty="0"/>
              <a:t>new threads can be </a:t>
            </a:r>
            <a:r>
              <a:rPr lang="en-US" sz="2100" dirty="0" smtClean="0"/>
              <a:t>costly</a:t>
            </a:r>
          </a:p>
          <a:p>
            <a:pPr marL="0" indent="0">
              <a:lnSpc>
                <a:spcPct val="80000"/>
              </a:lnSpc>
              <a:buNone/>
            </a:pPr>
            <a:r>
              <a:rPr lang="en-US" sz="2100" dirty="0"/>
              <a:t> </a:t>
            </a:r>
            <a:r>
              <a:rPr lang="en-US" sz="2100" dirty="0" smtClean="0"/>
              <a:t>    each thread has its own stack to track</a:t>
            </a:r>
          </a:p>
          <a:p>
            <a:pPr>
              <a:lnSpc>
                <a:spcPct val="80000"/>
              </a:lnSpc>
            </a:pPr>
            <a:r>
              <a:rPr lang="en-US" sz="2100" dirty="0" smtClean="0"/>
              <a:t>Possible race conditions …and Deadlocks</a:t>
            </a:r>
          </a:p>
          <a:p>
            <a:pPr>
              <a:lnSpc>
                <a:spcPct val="80000"/>
              </a:lnSpc>
            </a:pPr>
            <a:r>
              <a:rPr lang="en-US" sz="2100" dirty="0" smtClean="0"/>
              <a:t>Hard to stop (</a:t>
            </a:r>
            <a:r>
              <a:rPr lang="en-US" sz="2100" dirty="0" err="1" smtClean="0"/>
              <a:t>Thread.Abort</a:t>
            </a:r>
            <a:r>
              <a:rPr lang="en-US" sz="2100" dirty="0" smtClean="0"/>
              <a:t>)</a:t>
            </a:r>
          </a:p>
          <a:p>
            <a:pPr>
              <a:lnSpc>
                <a:spcPct val="80000"/>
              </a:lnSpc>
            </a:pPr>
            <a:r>
              <a:rPr lang="en-US" sz="2100" dirty="0" smtClean="0"/>
              <a:t>Complicated programming model </a:t>
            </a:r>
          </a:p>
          <a:p>
            <a:pPr marL="0" indent="0">
              <a:lnSpc>
                <a:spcPct val="80000"/>
              </a:lnSpc>
              <a:buNone/>
            </a:pPr>
            <a:r>
              <a:rPr lang="en-US" sz="2100" dirty="0" smtClean="0"/>
              <a:t>     for synchronization (</a:t>
            </a:r>
            <a:r>
              <a:rPr lang="en-US" sz="2100" dirty="0" err="1" smtClean="0"/>
              <a:t>Mutex</a:t>
            </a:r>
            <a:r>
              <a:rPr lang="en-US" sz="2100" dirty="0" smtClean="0"/>
              <a:t>, Semaphore…)</a:t>
            </a:r>
          </a:p>
          <a:p>
            <a:pPr>
              <a:lnSpc>
                <a:spcPct val="80000"/>
              </a:lnSpc>
            </a:pPr>
            <a:r>
              <a:rPr lang="en-US" sz="2100" dirty="0" smtClean="0"/>
              <a:t>Waiting for result?</a:t>
            </a:r>
          </a:p>
          <a:p>
            <a:pPr marL="0" indent="0">
              <a:lnSpc>
                <a:spcPct val="80000"/>
              </a:lnSpc>
              <a:buNone/>
            </a:pPr>
            <a:endParaRPr lang="en-US" sz="2100" dirty="0" smtClean="0"/>
          </a:p>
          <a:p>
            <a:pPr marL="0" indent="0">
              <a:lnSpc>
                <a:spcPct val="80000"/>
              </a:lnSpc>
              <a:buNone/>
            </a:pPr>
            <a:endParaRPr lang="en-US" sz="2100" dirty="0" smtClean="0"/>
          </a:p>
          <a:p>
            <a:pPr marL="0" indent="0">
              <a:lnSpc>
                <a:spcPct val="80000"/>
              </a:lnSpc>
              <a:buNone/>
            </a:pPr>
            <a:r>
              <a:rPr lang="en-US" sz="2100" dirty="0"/>
              <a:t>	</a:t>
            </a:r>
            <a:endParaRPr lang="en-US" sz="2100" dirty="0" smtClean="0"/>
          </a:p>
        </p:txBody>
      </p:sp>
      <p:pic>
        <p:nvPicPr>
          <p:cNvPr id="3" name="Picture 2" descr="Funny-Devils-Evil-Cats-3.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05600" y="2745368"/>
            <a:ext cx="2438400" cy="2017132"/>
          </a:xfrm>
          <a:prstGeom prst="rect">
            <a:avLst/>
          </a:prstGeom>
        </p:spPr>
      </p:pic>
      <p:pic>
        <p:nvPicPr>
          <p:cNvPr id="4" name="Picture 3"/>
          <p:cNvPicPr>
            <a:picLocks noChangeAspect="1"/>
          </p:cNvPicPr>
          <p:nvPr/>
        </p:nvPicPr>
        <p:blipFill>
          <a:blip r:embed="rId4"/>
          <a:stretch>
            <a:fillRect/>
          </a:stretch>
        </p:blipFill>
        <p:spPr>
          <a:xfrm>
            <a:off x="5090059" y="2419350"/>
            <a:ext cx="4053941" cy="2362200"/>
          </a:xfrm>
          <a:prstGeom prst="rect">
            <a:avLst/>
          </a:prstGeom>
        </p:spPr>
      </p:pic>
      <p:pic>
        <p:nvPicPr>
          <p:cNvPr id="5" name="Picture 4"/>
          <p:cNvPicPr>
            <a:picLocks noChangeAspect="1"/>
          </p:cNvPicPr>
          <p:nvPr/>
        </p:nvPicPr>
        <p:blipFill>
          <a:blip r:embed="rId5"/>
          <a:stretch>
            <a:fillRect/>
          </a:stretch>
        </p:blipFill>
        <p:spPr>
          <a:xfrm>
            <a:off x="5027190" y="2266950"/>
            <a:ext cx="4116810" cy="2867269"/>
          </a:xfrm>
          <a:prstGeom prst="rect">
            <a:avLst/>
          </a:prstGeom>
        </p:spPr>
      </p:pic>
    </p:spTree>
    <p:extLst>
      <p:ext uri="{BB962C8B-B14F-4D97-AF65-F5344CB8AC3E}">
        <p14:creationId xmlns:p14="http://schemas.microsoft.com/office/powerpoint/2010/main" val="2212021917"/>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xit" presetSubtype="21" fill="hold" nodeType="clickEffect">
                                  <p:stCondLst>
                                    <p:cond delay="0"/>
                                  </p:stCondLst>
                                  <p:childTnLst>
                                    <p:animEffect transition="out" filter="barn(inVertical)">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r>
              <a:rPr lang="en-US" dirty="0" smtClean="0"/>
              <a:t>Threading – Race Conditions</a:t>
            </a:r>
            <a:endParaRPr lang="en-US" dirty="0"/>
          </a:p>
        </p:txBody>
      </p:sp>
      <p:sp>
        <p:nvSpPr>
          <p:cNvPr id="6" name="Rectangle 5"/>
          <p:cNvSpPr>
            <a:spLocks noGrp="1"/>
          </p:cNvSpPr>
          <p:nvPr>
            <p:ph sz="quarter" idx="13"/>
          </p:nvPr>
        </p:nvSpPr>
        <p:spPr>
          <a:xfrm>
            <a:off x="304800" y="1352550"/>
            <a:ext cx="8610600" cy="3352799"/>
          </a:xfrm>
        </p:spPr>
        <p:txBody>
          <a:bodyPr>
            <a:noAutofit/>
          </a:bodyPr>
          <a:lstStyle>
            <a:extLst/>
          </a:lstStyle>
          <a:p>
            <a:pPr marL="0" indent="0">
              <a:buNone/>
            </a:pPr>
            <a:r>
              <a:rPr lang="en-US" sz="1800" dirty="0" smtClean="0"/>
              <a:t>A </a:t>
            </a:r>
            <a:r>
              <a:rPr lang="en-US" sz="1800" dirty="0"/>
              <a:t>race condition is when you have two threads trying to read or write </a:t>
            </a:r>
            <a:r>
              <a:rPr lang="en-US" sz="1800" dirty="0" smtClean="0"/>
              <a:t>the </a:t>
            </a:r>
            <a:r>
              <a:rPr lang="en-US" sz="1800" dirty="0"/>
              <a:t>same reference at the same </a:t>
            </a:r>
            <a:r>
              <a:rPr lang="en-US" sz="1800" dirty="0" smtClean="0"/>
              <a:t>time</a:t>
            </a:r>
            <a:endParaRPr lang="en-US" sz="1800" dirty="0"/>
          </a:p>
          <a:p>
            <a:endParaRPr lang="en-US" sz="1800" dirty="0"/>
          </a:p>
        </p:txBody>
      </p:sp>
      <p:pic>
        <p:nvPicPr>
          <p:cNvPr id="5" name="Picture 4"/>
          <p:cNvPicPr>
            <a:picLocks noChangeAspect="1"/>
          </p:cNvPicPr>
          <p:nvPr/>
        </p:nvPicPr>
        <p:blipFill>
          <a:blip r:embed="rId3"/>
          <a:stretch>
            <a:fillRect/>
          </a:stretch>
        </p:blipFill>
        <p:spPr>
          <a:xfrm>
            <a:off x="381000" y="1984239"/>
            <a:ext cx="3755169" cy="3159261"/>
          </a:xfrm>
          <a:prstGeom prst="rect">
            <a:avLst/>
          </a:prstGeom>
        </p:spPr>
      </p:pic>
      <p:pic>
        <p:nvPicPr>
          <p:cNvPr id="7" name="Picture 6"/>
          <p:cNvPicPr>
            <a:picLocks noChangeAspect="1"/>
          </p:cNvPicPr>
          <p:nvPr/>
        </p:nvPicPr>
        <p:blipFill>
          <a:blip r:embed="rId4"/>
          <a:stretch>
            <a:fillRect/>
          </a:stretch>
        </p:blipFill>
        <p:spPr>
          <a:xfrm>
            <a:off x="4572000" y="1966690"/>
            <a:ext cx="4165600" cy="3194883"/>
          </a:xfrm>
          <a:prstGeom prst="rect">
            <a:avLst/>
          </a:prstGeom>
        </p:spPr>
      </p:pic>
    </p:spTree>
    <p:extLst>
      <p:ext uri="{BB962C8B-B14F-4D97-AF65-F5344CB8AC3E}">
        <p14:creationId xmlns:p14="http://schemas.microsoft.com/office/powerpoint/2010/main" val="423022906"/>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600200" y="11842"/>
            <a:ext cx="6429375" cy="5143500"/>
          </a:xfrm>
          <a:prstGeom prst="rect">
            <a:avLst/>
          </a:prstGeom>
        </p:spPr>
      </p:pic>
    </p:spTree>
    <p:extLst>
      <p:ext uri="{BB962C8B-B14F-4D97-AF65-F5344CB8AC3E}">
        <p14:creationId xmlns:p14="http://schemas.microsoft.com/office/powerpoint/2010/main" val="64998300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r>
              <a:rPr lang="en-US" dirty="0" smtClean="0"/>
              <a:t>Threading in F#</a:t>
            </a:r>
            <a:endParaRPr lang="en-US" dirty="0"/>
          </a:p>
        </p:txBody>
      </p:sp>
      <p:sp>
        <p:nvSpPr>
          <p:cNvPr id="6" name="Rectangle 5"/>
          <p:cNvSpPr>
            <a:spLocks noGrp="1"/>
          </p:cNvSpPr>
          <p:nvPr>
            <p:ph sz="quarter" idx="13"/>
          </p:nvPr>
        </p:nvSpPr>
        <p:spPr>
          <a:xfrm>
            <a:off x="304800" y="1352551"/>
            <a:ext cx="8610600" cy="2743200"/>
          </a:xfrm>
        </p:spPr>
        <p:txBody>
          <a:bodyPr>
            <a:noAutofit/>
          </a:bodyPr>
          <a:lstStyle>
            <a:extLst/>
          </a:lstStyle>
          <a:p>
            <a:pPr marL="0" indent="0">
              <a:lnSpc>
                <a:spcPct val="80000"/>
              </a:lnSpc>
              <a:buNone/>
            </a:pPr>
            <a:r>
              <a:rPr lang="en-US" sz="2000" dirty="0" smtClean="0"/>
              <a:t>There are three concepts </a:t>
            </a:r>
            <a:r>
              <a:rPr lang="en-US" sz="2000" dirty="0"/>
              <a:t>from the functional world that are essential for parallel </a:t>
            </a:r>
            <a:r>
              <a:rPr lang="en-US" sz="2000" dirty="0" smtClean="0"/>
              <a:t>computing</a:t>
            </a:r>
          </a:p>
          <a:p>
            <a:pPr marL="662940" lvl="1" indent="-342900">
              <a:lnSpc>
                <a:spcPct val="80000"/>
              </a:lnSpc>
              <a:buFont typeface="+mj-lt"/>
              <a:buAutoNum type="arabicPeriod"/>
            </a:pPr>
            <a:r>
              <a:rPr lang="en-US" sz="2000" dirty="0" smtClean="0"/>
              <a:t>declarative </a:t>
            </a:r>
            <a:r>
              <a:rPr lang="en-US" sz="2000" dirty="0"/>
              <a:t>programming style </a:t>
            </a:r>
            <a:endParaRPr lang="en-US" sz="2000" dirty="0" smtClean="0"/>
          </a:p>
          <a:p>
            <a:pPr marL="662940" lvl="1" indent="-342900">
              <a:lnSpc>
                <a:spcPct val="80000"/>
              </a:lnSpc>
              <a:buFont typeface="+mj-lt"/>
              <a:buAutoNum type="arabicPeriod"/>
            </a:pPr>
            <a:r>
              <a:rPr lang="en-US" sz="2000" dirty="0" smtClean="0"/>
              <a:t>working </a:t>
            </a:r>
            <a:r>
              <a:rPr lang="en-US" sz="2000" dirty="0"/>
              <a:t>with immutable data </a:t>
            </a:r>
            <a:r>
              <a:rPr lang="en-US" sz="2000" dirty="0" smtClean="0"/>
              <a:t>structures</a:t>
            </a:r>
          </a:p>
          <a:p>
            <a:pPr marL="662940" lvl="1" indent="-342900">
              <a:lnSpc>
                <a:spcPct val="80000"/>
              </a:lnSpc>
              <a:buFont typeface="+mj-lt"/>
              <a:buAutoNum type="arabicPeriod"/>
            </a:pPr>
            <a:r>
              <a:rPr lang="en-US" sz="2000" dirty="0"/>
              <a:t>side effect-free functions are </a:t>
            </a:r>
            <a:r>
              <a:rPr lang="en-US" sz="2000" i="1" dirty="0" smtClean="0"/>
              <a:t>important</a:t>
            </a:r>
          </a:p>
          <a:p>
            <a:pPr marL="320040" lvl="1" indent="0">
              <a:lnSpc>
                <a:spcPct val="80000"/>
              </a:lnSpc>
              <a:buNone/>
            </a:pPr>
            <a:endParaRPr lang="en-US" sz="1000" b="1" i="1" dirty="0" smtClean="0"/>
          </a:p>
          <a:p>
            <a:pPr marL="320040" lvl="1" indent="0">
              <a:lnSpc>
                <a:spcPct val="80000"/>
              </a:lnSpc>
              <a:buNone/>
            </a:pPr>
            <a:r>
              <a:rPr lang="en-US" sz="2000" b="1" i="1" dirty="0" smtClean="0"/>
              <a:t>	The </a:t>
            </a:r>
            <a:r>
              <a:rPr lang="en-US" sz="2000" b="1" i="1" dirty="0"/>
              <a:t>code becomes more declarative </a:t>
            </a:r>
            <a:r>
              <a:rPr lang="en-US" sz="2000" b="1" i="1" dirty="0" smtClean="0"/>
              <a:t>	when </a:t>
            </a:r>
            <a:r>
              <a:rPr lang="en-US" sz="2000" b="1" i="1" dirty="0"/>
              <a:t>using immutable </a:t>
            </a:r>
            <a:r>
              <a:rPr lang="en-US" sz="2000" b="1" i="1" dirty="0" smtClean="0"/>
              <a:t>data</a:t>
            </a:r>
          </a:p>
          <a:p>
            <a:pPr marL="320040" lvl="1" indent="0">
              <a:lnSpc>
                <a:spcPct val="80000"/>
              </a:lnSpc>
              <a:buNone/>
            </a:pPr>
            <a:endParaRPr lang="en-US" sz="500" b="1" i="1" dirty="0" smtClean="0"/>
          </a:p>
          <a:p>
            <a:pPr marL="320040" lvl="1" indent="0">
              <a:lnSpc>
                <a:spcPct val="80000"/>
              </a:lnSpc>
              <a:buNone/>
            </a:pPr>
            <a:r>
              <a:rPr lang="en-US" sz="2000" b="1" i="1" dirty="0" smtClean="0">
                <a:solidFill>
                  <a:srgbClr val="FF6600"/>
                </a:solidFill>
              </a:rPr>
              <a:t>Imperative  			declarative 		parallel</a:t>
            </a:r>
          </a:p>
        </p:txBody>
      </p:sp>
      <p:pic>
        <p:nvPicPr>
          <p:cNvPr id="7" name="Picture 6"/>
          <p:cNvPicPr>
            <a:picLocks noChangeAspect="1"/>
          </p:cNvPicPr>
          <p:nvPr/>
        </p:nvPicPr>
        <p:blipFill>
          <a:blip r:embed="rId3"/>
          <a:stretch>
            <a:fillRect/>
          </a:stretch>
        </p:blipFill>
        <p:spPr>
          <a:xfrm>
            <a:off x="228600" y="3784600"/>
            <a:ext cx="2730500" cy="1358900"/>
          </a:xfrm>
          <a:prstGeom prst="rect">
            <a:avLst/>
          </a:prstGeom>
        </p:spPr>
      </p:pic>
      <p:pic>
        <p:nvPicPr>
          <p:cNvPr id="8" name="Picture 7"/>
          <p:cNvPicPr>
            <a:picLocks noChangeAspect="1"/>
          </p:cNvPicPr>
          <p:nvPr/>
        </p:nvPicPr>
        <p:blipFill>
          <a:blip r:embed="rId4"/>
          <a:stretch>
            <a:fillRect/>
          </a:stretch>
        </p:blipFill>
        <p:spPr>
          <a:xfrm>
            <a:off x="3200400" y="3867150"/>
            <a:ext cx="2565400" cy="1092200"/>
          </a:xfrm>
          <a:prstGeom prst="rect">
            <a:avLst/>
          </a:prstGeom>
        </p:spPr>
      </p:pic>
      <p:pic>
        <p:nvPicPr>
          <p:cNvPr id="9" name="Picture 8"/>
          <p:cNvPicPr>
            <a:picLocks noChangeAspect="1"/>
          </p:cNvPicPr>
          <p:nvPr/>
        </p:nvPicPr>
        <p:blipFill>
          <a:blip r:embed="rId5"/>
          <a:stretch>
            <a:fillRect/>
          </a:stretch>
        </p:blipFill>
        <p:spPr>
          <a:xfrm>
            <a:off x="6096000" y="3867150"/>
            <a:ext cx="2679700" cy="990600"/>
          </a:xfrm>
          <a:prstGeom prst="rect">
            <a:avLst/>
          </a:prstGeom>
        </p:spPr>
      </p:pic>
    </p:spTree>
    <p:extLst>
      <p:ext uri="{BB962C8B-B14F-4D97-AF65-F5344CB8AC3E}">
        <p14:creationId xmlns:p14="http://schemas.microsoft.com/office/powerpoint/2010/main" val="3964206832"/>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normAutofit/>
          </a:bodyPr>
          <a:lstStyle>
            <a:extLst/>
          </a:lstStyle>
          <a:p>
            <a:pPr marL="514350" indent="-514350"/>
            <a:r>
              <a:rPr lang="en-US" dirty="0" smtClean="0"/>
              <a:t>Threading - </a:t>
            </a:r>
            <a:r>
              <a:rPr lang="en-US" sz="4400" i="1" dirty="0"/>
              <a:t>Full .NET </a:t>
            </a:r>
            <a:r>
              <a:rPr lang="en-US" sz="4400" i="1" dirty="0" smtClean="0"/>
              <a:t>Integration</a:t>
            </a:r>
            <a:endParaRPr lang="en-US" dirty="0"/>
          </a:p>
        </p:txBody>
      </p:sp>
      <p:sp>
        <p:nvSpPr>
          <p:cNvPr id="6" name="Rectangle 5"/>
          <p:cNvSpPr>
            <a:spLocks noGrp="1"/>
          </p:cNvSpPr>
          <p:nvPr>
            <p:ph sz="quarter" idx="13"/>
          </p:nvPr>
        </p:nvSpPr>
        <p:spPr>
          <a:xfrm>
            <a:off x="304800" y="1352550"/>
            <a:ext cx="8610600" cy="3352799"/>
          </a:xfrm>
        </p:spPr>
        <p:txBody>
          <a:bodyPr>
            <a:noAutofit/>
          </a:bodyPr>
          <a:lstStyle>
            <a:extLst/>
          </a:lstStyle>
          <a:p>
            <a:pPr>
              <a:lnSpc>
                <a:spcPct val="80000"/>
              </a:lnSpc>
            </a:pPr>
            <a:r>
              <a:rPr lang="en-US" sz="2200" i="1" dirty="0" err="1" smtClean="0"/>
              <a:t>System.Threading</a:t>
            </a:r>
            <a:r>
              <a:rPr lang="en-US" sz="2200" i="1" dirty="0" smtClean="0"/>
              <a:t> &amp; </a:t>
            </a:r>
            <a:r>
              <a:rPr lang="en-US" sz="2200" i="1" dirty="0" err="1" smtClean="0"/>
              <a:t>System.Threading.Task</a:t>
            </a:r>
            <a:endParaRPr lang="en-US" sz="2200" dirty="0" smtClean="0"/>
          </a:p>
          <a:p>
            <a:pPr marL="320040" lvl="1" indent="-320040">
              <a:lnSpc>
                <a:spcPct val="80000"/>
              </a:lnSpc>
              <a:spcBef>
                <a:spcPts val="700"/>
              </a:spcBef>
              <a:buClr>
                <a:schemeClr val="accent2"/>
              </a:buClr>
              <a:buSzPct val="60000"/>
              <a:buFont typeface="Wingdings"/>
              <a:buChar char=""/>
            </a:pPr>
            <a:r>
              <a:rPr lang="en-US" sz="2200" dirty="0" smtClean="0"/>
              <a:t>Parallel </a:t>
            </a:r>
            <a:r>
              <a:rPr lang="en-US" sz="2200" dirty="0"/>
              <a:t>Library (TPL)  execute tasks (primitive units of work) in </a:t>
            </a:r>
            <a:r>
              <a:rPr lang="en-US" sz="2200" dirty="0" smtClean="0"/>
              <a:t>parallel</a:t>
            </a:r>
          </a:p>
          <a:p>
            <a:pPr marL="320040" lvl="1" indent="-320040">
              <a:lnSpc>
                <a:spcPct val="80000"/>
              </a:lnSpc>
              <a:spcBef>
                <a:spcPts val="700"/>
              </a:spcBef>
              <a:buClr>
                <a:schemeClr val="accent2"/>
              </a:buClr>
              <a:buSzPct val="60000"/>
              <a:buFont typeface="Wingdings"/>
              <a:buChar char=""/>
            </a:pPr>
            <a:r>
              <a:rPr lang="en-US" sz="2200" dirty="0"/>
              <a:t>Parallel LINQ (PLINQ) used for writing data parallel </a:t>
            </a:r>
            <a:r>
              <a:rPr lang="en-US" sz="2200" dirty="0" smtClean="0"/>
              <a:t>code</a:t>
            </a:r>
            <a:endParaRPr lang="en-US" sz="2200" i="1" dirty="0"/>
          </a:p>
          <a:p>
            <a:pPr marL="320040" lvl="1" indent="-320040">
              <a:lnSpc>
                <a:spcPct val="80000"/>
              </a:lnSpc>
              <a:spcBef>
                <a:spcPts val="700"/>
              </a:spcBef>
              <a:buClr>
                <a:schemeClr val="accent2"/>
              </a:buClr>
              <a:buSzPct val="60000"/>
              <a:buFont typeface="Wingdings"/>
              <a:buChar char=""/>
            </a:pPr>
            <a:r>
              <a:rPr lang="en-US" sz="2200" i="1" dirty="0" smtClean="0"/>
              <a:t>Reactive Extensions </a:t>
            </a:r>
          </a:p>
          <a:p>
            <a:pPr marL="0" indent="0">
              <a:lnSpc>
                <a:spcPct val="80000"/>
              </a:lnSpc>
              <a:buNone/>
            </a:pPr>
            <a:r>
              <a:rPr lang="en-US" sz="1700" i="1" dirty="0"/>
              <a:t>	</a:t>
            </a:r>
            <a:endParaRPr lang="en-US" sz="1700" i="1" dirty="0" smtClean="0"/>
          </a:p>
          <a:p>
            <a:pPr marL="0" indent="0">
              <a:lnSpc>
                <a:spcPct val="80000"/>
              </a:lnSpc>
              <a:buNone/>
            </a:pPr>
            <a:endParaRPr lang="en-US" sz="1700" dirty="0" smtClean="0"/>
          </a:p>
          <a:p>
            <a:pPr marL="0" indent="0">
              <a:lnSpc>
                <a:spcPct val="80000"/>
              </a:lnSpc>
              <a:buNone/>
            </a:pPr>
            <a:endParaRPr lang="en-US" sz="1700" dirty="0"/>
          </a:p>
          <a:p>
            <a:pPr marL="0" indent="0">
              <a:lnSpc>
                <a:spcPct val="80000"/>
              </a:lnSpc>
              <a:buNone/>
            </a:pPr>
            <a:r>
              <a:rPr lang="en-US" sz="1700" dirty="0" smtClean="0"/>
              <a:t>	</a:t>
            </a:r>
          </a:p>
        </p:txBody>
      </p:sp>
      <p:pic>
        <p:nvPicPr>
          <p:cNvPr id="5" name="Picture 4"/>
          <p:cNvPicPr>
            <a:picLocks noChangeAspect="1"/>
          </p:cNvPicPr>
          <p:nvPr/>
        </p:nvPicPr>
        <p:blipFill>
          <a:blip r:embed="rId3"/>
          <a:stretch>
            <a:fillRect/>
          </a:stretch>
        </p:blipFill>
        <p:spPr>
          <a:xfrm>
            <a:off x="2667000" y="2795922"/>
            <a:ext cx="6400800" cy="2320290"/>
          </a:xfrm>
          <a:prstGeom prst="rect">
            <a:avLst/>
          </a:prstGeom>
        </p:spPr>
      </p:pic>
    </p:spTree>
    <p:extLst>
      <p:ext uri="{BB962C8B-B14F-4D97-AF65-F5344CB8AC3E}">
        <p14:creationId xmlns:p14="http://schemas.microsoft.com/office/powerpoint/2010/main" val="380538750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r>
              <a:rPr lang="en-US" dirty="0" smtClean="0"/>
              <a:t>Concurrency</a:t>
            </a:r>
            <a:endParaRPr lang="en-US" altLang="x-none" dirty="0"/>
          </a:p>
        </p:txBody>
      </p:sp>
      <p:sp>
        <p:nvSpPr>
          <p:cNvPr id="6" name="Rectangle 5"/>
          <p:cNvSpPr>
            <a:spLocks noGrp="1"/>
          </p:cNvSpPr>
          <p:nvPr>
            <p:ph sz="quarter" idx="13"/>
          </p:nvPr>
        </p:nvSpPr>
        <p:spPr>
          <a:xfrm>
            <a:off x="152400" y="1352550"/>
            <a:ext cx="4648200" cy="3428999"/>
          </a:xfrm>
        </p:spPr>
        <p:txBody>
          <a:bodyPr>
            <a:normAutofit fontScale="92500"/>
          </a:bodyPr>
          <a:lstStyle>
            <a:extLst/>
          </a:lstStyle>
          <a:p>
            <a:pPr marL="0" lvl="1" indent="0">
              <a:buNone/>
            </a:pPr>
            <a:r>
              <a:rPr lang="en-US" altLang="x-none" dirty="0" smtClean="0"/>
              <a:t>Modern </a:t>
            </a:r>
            <a:r>
              <a:rPr lang="en-US" altLang="x-none" dirty="0"/>
              <a:t>computers come with multiple processors, each equipped with multiple </a:t>
            </a:r>
            <a:r>
              <a:rPr lang="en-US" altLang="x-none" dirty="0" smtClean="0"/>
              <a:t>cores, but the single processor is slower than used to be!	</a:t>
            </a:r>
            <a:r>
              <a:rPr lang="en-US" altLang="x-none" sz="1800" i="1" dirty="0" smtClean="0"/>
              <a:t>Moore’s law </a:t>
            </a:r>
            <a:r>
              <a:rPr lang="en-US" altLang="x-none" sz="1200" i="1" dirty="0" smtClean="0"/>
              <a:t>(http</a:t>
            </a:r>
            <a:r>
              <a:rPr lang="en-US" altLang="x-none" sz="1200" i="1" dirty="0"/>
              <a:t>://</a:t>
            </a:r>
            <a:r>
              <a:rPr lang="en-US" altLang="x-none" sz="1200" i="1" dirty="0" err="1"/>
              <a:t>en.wikipedia.org</a:t>
            </a:r>
            <a:r>
              <a:rPr lang="en-US" altLang="x-none" sz="1200" i="1" dirty="0"/>
              <a:t>/wiki/</a:t>
            </a:r>
            <a:r>
              <a:rPr lang="en-US" altLang="x-none" sz="1200" i="1" dirty="0" err="1" smtClean="0"/>
              <a:t>Moore's_law</a:t>
            </a:r>
            <a:r>
              <a:rPr lang="en-US" altLang="x-none" sz="1200" i="1" dirty="0" smtClean="0"/>
              <a:t>)</a:t>
            </a:r>
          </a:p>
          <a:p>
            <a:pPr marL="0" lvl="1" indent="0">
              <a:buNone/>
            </a:pPr>
            <a:endParaRPr lang="en-US" altLang="x-none" dirty="0" smtClean="0"/>
          </a:p>
          <a:p>
            <a:pPr marL="0" lvl="1" indent="0">
              <a:buNone/>
            </a:pPr>
            <a:endParaRPr lang="en-US" altLang="x-none" dirty="0" smtClean="0"/>
          </a:p>
          <a:p>
            <a:pPr marL="0" lvl="1" indent="0">
              <a:buNone/>
            </a:pPr>
            <a:r>
              <a:rPr lang="en-US" altLang="x-none" sz="1900" dirty="0" smtClean="0"/>
              <a:t>… </a:t>
            </a:r>
            <a:r>
              <a:rPr lang="en-US" altLang="x-none" sz="1900" i="1" dirty="0" smtClean="0"/>
              <a:t>to achieve great performances the application must be leveraging a Concurrent Model</a:t>
            </a:r>
            <a:endParaRPr lang="en-US" altLang="x-none" sz="1900" i="1" dirty="0"/>
          </a:p>
        </p:txBody>
      </p:sp>
      <p:pic>
        <p:nvPicPr>
          <p:cNvPr id="3" name="Picture 2"/>
          <p:cNvPicPr>
            <a:picLocks noChangeAspect="1"/>
          </p:cNvPicPr>
          <p:nvPr/>
        </p:nvPicPr>
        <p:blipFill>
          <a:blip r:embed="rId3"/>
          <a:stretch>
            <a:fillRect/>
          </a:stretch>
        </p:blipFill>
        <p:spPr>
          <a:xfrm>
            <a:off x="4561987" y="1047750"/>
            <a:ext cx="4582013" cy="4095750"/>
          </a:xfrm>
          <a:prstGeom prst="rect">
            <a:avLst/>
          </a:prstGeom>
        </p:spPr>
      </p:pic>
    </p:spTree>
    <p:extLst>
      <p:ext uri="{BB962C8B-B14F-4D97-AF65-F5344CB8AC3E}">
        <p14:creationId xmlns:p14="http://schemas.microsoft.com/office/powerpoint/2010/main" val="4152410091"/>
      </p:ext>
    </p:extLst>
  </p:cSld>
  <p:clrMapOvr>
    <a:masterClrMapping/>
  </p:clrMapOvr>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r>
              <a:rPr lang="en-US" dirty="0" smtClean="0"/>
              <a:t>			</a:t>
            </a:r>
            <a:endParaRPr lang="en-US" dirty="0"/>
          </a:p>
        </p:txBody>
      </p:sp>
      <p:sp>
        <p:nvSpPr>
          <p:cNvPr id="6" name="Rectangle 5"/>
          <p:cNvSpPr>
            <a:spLocks noGrp="1"/>
          </p:cNvSpPr>
          <p:nvPr>
            <p:ph sz="quarter" idx="13"/>
          </p:nvPr>
        </p:nvSpPr>
        <p:spPr>
          <a:xfrm>
            <a:off x="381000" y="1428750"/>
            <a:ext cx="8534400" cy="3352799"/>
          </a:xfrm>
        </p:spPr>
        <p:txBody>
          <a:bodyPr>
            <a:normAutofit/>
          </a:bodyPr>
          <a:lstStyle>
            <a:extLst/>
          </a:lstStyle>
          <a:p>
            <a:pPr marL="0" lvl="1" indent="0">
              <a:buNone/>
            </a:pPr>
            <a:endParaRPr lang="en-US" altLang="x-none" sz="6800" i="1" dirty="0" smtClean="0">
              <a:latin typeface="Gill Sans Ultra Bold"/>
              <a:cs typeface="Gill Sans Ultra Bold"/>
            </a:endParaRPr>
          </a:p>
          <a:p>
            <a:pPr marL="0" lvl="1" indent="0">
              <a:buNone/>
            </a:pPr>
            <a:r>
              <a:rPr lang="en-US" altLang="x-none" sz="6800" i="1" dirty="0" smtClean="0">
                <a:latin typeface="Gill Sans Ultra Bold"/>
                <a:cs typeface="Gill Sans Ultra Bold"/>
              </a:rPr>
              <a:t>        </a:t>
            </a:r>
            <a:r>
              <a:rPr lang="en-US" altLang="x-none" sz="7400" i="1" dirty="0" smtClean="0">
                <a:latin typeface="Gill Sans Ultra Bold"/>
                <a:cs typeface="Gill Sans Ultra Bold"/>
              </a:rPr>
              <a:t>GPU</a:t>
            </a:r>
            <a:endParaRPr lang="en-US" altLang="x-none" sz="7400" i="1" dirty="0">
              <a:latin typeface="Gill Sans Ultra Bold"/>
              <a:cs typeface="Gill Sans Ultra Bold"/>
            </a:endParaRPr>
          </a:p>
          <a:p>
            <a:pPr marL="274320" lvl="1"/>
            <a:endParaRPr lang="en-US" altLang="x-none" sz="6800" i="1" dirty="0">
              <a:latin typeface="Wide Latin"/>
              <a:cs typeface="Wide Latin"/>
            </a:endParaRPr>
          </a:p>
          <a:p>
            <a:pPr marL="0" indent="0">
              <a:buNone/>
            </a:pPr>
            <a:endParaRPr lang="en-US" sz="6800" dirty="0"/>
          </a:p>
        </p:txBody>
      </p:sp>
      <p:pic>
        <p:nvPicPr>
          <p:cNvPr id="3" name="Picture 2"/>
          <p:cNvPicPr>
            <a:picLocks noChangeAspect="1"/>
          </p:cNvPicPr>
          <p:nvPr/>
        </p:nvPicPr>
        <p:blipFill>
          <a:blip r:embed="rId3"/>
          <a:stretch>
            <a:fillRect/>
          </a:stretch>
        </p:blipFill>
        <p:spPr>
          <a:xfrm>
            <a:off x="5867400" y="1657349"/>
            <a:ext cx="2476500" cy="1447800"/>
          </a:xfrm>
          <a:prstGeom prst="rect">
            <a:avLst/>
          </a:prstGeom>
        </p:spPr>
      </p:pic>
    </p:spTree>
    <p:extLst>
      <p:ext uri="{BB962C8B-B14F-4D97-AF65-F5344CB8AC3E}">
        <p14:creationId xmlns:p14="http://schemas.microsoft.com/office/powerpoint/2010/main" val="2365182904"/>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5536" y="1428750"/>
            <a:ext cx="8229600" cy="3714750"/>
          </a:xfrm>
        </p:spPr>
        <p:txBody>
          <a:bodyPr>
            <a:normAutofit fontScale="62500" lnSpcReduction="20000"/>
          </a:bodyPr>
          <a:lstStyle/>
          <a:p>
            <a:r>
              <a:rPr lang="en-US" dirty="0"/>
              <a:t>Wikipedia defines GPU as </a:t>
            </a:r>
            <a:r>
              <a:rPr lang="en-US" dirty="0" smtClean="0"/>
              <a:t>follows</a:t>
            </a:r>
          </a:p>
          <a:p>
            <a:pPr lvl="1"/>
            <a:r>
              <a:rPr lang="en-US" dirty="0" smtClean="0"/>
              <a:t>A </a:t>
            </a:r>
            <a:r>
              <a:rPr lang="en-US" dirty="0"/>
              <a:t>graphics processing unit (GPU), is a specialized electronic circuit designed to rapidly manipulate and alter memory to accelerate the building of images in a frame buffer intended for output to a display. </a:t>
            </a:r>
            <a:r>
              <a:rPr lang="en-US" b="1" dirty="0"/>
              <a:t>Modern GPUs are very efficient at manipulating computer graphics, and their highly parallel structure makes them more effective than general-purpose CPUs for algorithms where processing of large blocks of data is done in parallel</a:t>
            </a:r>
            <a:r>
              <a:rPr lang="en-US" dirty="0"/>
              <a:t>. In a personal computer</a:t>
            </a:r>
          </a:p>
          <a:p>
            <a:pPr lvl="0"/>
            <a:r>
              <a:rPr lang="en-US" dirty="0"/>
              <a:t>Wikipedia defines GPGPU as </a:t>
            </a:r>
            <a:r>
              <a:rPr lang="en-US" dirty="0" smtClean="0"/>
              <a:t>follows</a:t>
            </a:r>
          </a:p>
          <a:p>
            <a:pPr lvl="1"/>
            <a:r>
              <a:rPr lang="en-US" dirty="0" smtClean="0"/>
              <a:t>General-purpose </a:t>
            </a:r>
            <a:r>
              <a:rPr lang="en-US" dirty="0"/>
              <a:t>computing on graphics processing units (GPGPU) is the means of using a graphics processing unit (GPU), which typically handles computation only for computer graphics, </a:t>
            </a:r>
            <a:r>
              <a:rPr lang="en-US" b="1" dirty="0"/>
              <a:t>to perform computation in applications traditionally handled by the central processing unit (CPU).</a:t>
            </a:r>
            <a:r>
              <a:rPr lang="en-US" dirty="0"/>
              <a:t> Additionally, the use of multiple graphics cards in one computer, or large numbers of graphics chips, further </a:t>
            </a:r>
            <a:r>
              <a:rPr lang="en-US" b="1" dirty="0"/>
              <a:t>parallelizes the already parallel nature of graphics processing</a:t>
            </a:r>
            <a:r>
              <a:rPr lang="en-US" dirty="0"/>
              <a:t>.</a:t>
            </a:r>
          </a:p>
          <a:p>
            <a:pPr lvl="0"/>
            <a:endParaRPr lang="en-US" dirty="0" smtClean="0"/>
          </a:p>
        </p:txBody>
      </p:sp>
      <p:sp>
        <p:nvSpPr>
          <p:cNvPr id="7" name="Rectangle 1"/>
          <p:cNvSpPr>
            <a:spLocks noGrp="1"/>
          </p:cNvSpPr>
          <p:nvPr>
            <p:ph type="title"/>
          </p:nvPr>
        </p:nvSpPr>
        <p:spPr/>
        <p:txBody>
          <a:bodyPr>
            <a:normAutofit fontScale="90000"/>
          </a:bodyPr>
          <a:lstStyle>
            <a:extLst/>
          </a:lstStyle>
          <a:p>
            <a:pPr marL="514350" indent="-514350"/>
            <a:r>
              <a:rPr lang="en-US" sz="4400" dirty="0" smtClean="0">
                <a:latin typeface="Consolas" charset="0"/>
                <a:cs typeface="Consolas" charset="0"/>
              </a:rPr>
              <a:t>GPU</a:t>
            </a:r>
            <a:endParaRPr lang="en-US" dirty="0"/>
          </a:p>
        </p:txBody>
      </p:sp>
    </p:spTree>
    <p:extLst>
      <p:ext uri="{BB962C8B-B14F-4D97-AF65-F5344CB8AC3E}">
        <p14:creationId xmlns:p14="http://schemas.microsoft.com/office/powerpoint/2010/main" val="1884600062"/>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Rectangle 1"/>
          <p:cNvSpPr>
            <a:spLocks noGrp="1"/>
          </p:cNvSpPr>
          <p:nvPr>
            <p:ph type="title"/>
          </p:nvPr>
        </p:nvSpPr>
        <p:spPr/>
        <p:txBody>
          <a:bodyPr>
            <a:normAutofit fontScale="90000"/>
          </a:bodyPr>
          <a:lstStyle>
            <a:extLst/>
          </a:lstStyle>
          <a:p>
            <a:pPr marL="514350" indent="-514350"/>
            <a:r>
              <a:rPr lang="en-US" sz="4400" dirty="0" smtClean="0">
                <a:latin typeface="Consolas" charset="0"/>
                <a:cs typeface="Consolas" charset="0"/>
              </a:rPr>
              <a:t>GPU</a:t>
            </a:r>
            <a:endParaRPr lang="en-US" dirty="0"/>
          </a:p>
        </p:txBody>
      </p:sp>
      <p:pic>
        <p:nvPicPr>
          <p:cNvPr id="5" name="Picture 4"/>
          <p:cNvPicPr/>
          <p:nvPr/>
        </p:nvPicPr>
        <p:blipFill>
          <a:blip r:embed="rId3"/>
          <a:stretch>
            <a:fillRect/>
          </a:stretch>
        </p:blipFill>
        <p:spPr>
          <a:xfrm>
            <a:off x="838200" y="1323062"/>
            <a:ext cx="6477000" cy="3820438"/>
          </a:xfrm>
          <a:prstGeom prst="rect">
            <a:avLst/>
          </a:prstGeom>
        </p:spPr>
      </p:pic>
      <p:pic>
        <p:nvPicPr>
          <p:cNvPr id="4" name="Picture 3"/>
          <p:cNvPicPr>
            <a:picLocks noChangeAspect="1"/>
          </p:cNvPicPr>
          <p:nvPr/>
        </p:nvPicPr>
        <p:blipFill>
          <a:blip r:embed="rId4"/>
          <a:stretch>
            <a:fillRect/>
          </a:stretch>
        </p:blipFill>
        <p:spPr>
          <a:xfrm>
            <a:off x="6934200" y="3377056"/>
            <a:ext cx="1895475" cy="1356870"/>
          </a:xfrm>
          <a:prstGeom prst="rect">
            <a:avLst/>
          </a:prstGeom>
        </p:spPr>
      </p:pic>
    </p:spTree>
    <p:extLst>
      <p:ext uri="{BB962C8B-B14F-4D97-AF65-F5344CB8AC3E}">
        <p14:creationId xmlns:p14="http://schemas.microsoft.com/office/powerpoint/2010/main" val="3110152092"/>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428750"/>
            <a:ext cx="6959643" cy="3714750"/>
          </a:xfrm>
        </p:spPr>
        <p:txBody>
          <a:bodyPr>
            <a:normAutofit/>
          </a:bodyPr>
          <a:lstStyle/>
          <a:p>
            <a:r>
              <a:rPr lang="en-US" dirty="0" smtClean="0"/>
              <a:t>Microsoft Accelerator </a:t>
            </a:r>
          </a:p>
          <a:p>
            <a:pPr lvl="1"/>
            <a:r>
              <a:rPr lang="en-US" sz="2200" dirty="0"/>
              <a:t>The project Microsoft Research Accelerator is a </a:t>
            </a:r>
            <a:r>
              <a:rPr lang="en-US" sz="2200" dirty="0" err="1"/>
              <a:t>.Net</a:t>
            </a:r>
            <a:r>
              <a:rPr lang="en-US" sz="2200" dirty="0"/>
              <a:t> library for developing array-based computations and executing them in parallel on multi-core CPU or more interestingly, using GPU </a:t>
            </a:r>
            <a:r>
              <a:rPr lang="en-US" sz="2200" dirty="0" err="1" smtClean="0"/>
              <a:t>shaders</a:t>
            </a:r>
            <a:endParaRPr lang="en-US" sz="2200" dirty="0" smtClean="0"/>
          </a:p>
          <a:p>
            <a:pPr marL="365760" lvl="1" indent="0">
              <a:buNone/>
            </a:pPr>
            <a:endParaRPr lang="en-US" sz="2200" dirty="0" smtClean="0"/>
          </a:p>
          <a:p>
            <a:pPr lvl="1"/>
            <a:r>
              <a:rPr lang="en-US" sz="2200" dirty="0"/>
              <a:t>Accelerator handles all the details of parallelizing and running the computation on the selected target processor, including GPUs and multicore </a:t>
            </a:r>
            <a:r>
              <a:rPr lang="en-US" sz="2200" dirty="0" smtClean="0"/>
              <a:t>CPUs</a:t>
            </a:r>
            <a:endParaRPr lang="en-US" sz="2200" dirty="0"/>
          </a:p>
        </p:txBody>
      </p:sp>
      <p:sp>
        <p:nvSpPr>
          <p:cNvPr id="7" name="Rectangle 1"/>
          <p:cNvSpPr>
            <a:spLocks noGrp="1"/>
          </p:cNvSpPr>
          <p:nvPr>
            <p:ph type="title"/>
          </p:nvPr>
        </p:nvSpPr>
        <p:spPr/>
        <p:txBody>
          <a:bodyPr>
            <a:normAutofit fontScale="90000"/>
          </a:bodyPr>
          <a:lstStyle>
            <a:extLst/>
          </a:lstStyle>
          <a:p>
            <a:pPr marL="514350" indent="-514350"/>
            <a:r>
              <a:rPr lang="en-US" sz="4400" dirty="0" smtClean="0">
                <a:latin typeface="Consolas" charset="0"/>
                <a:cs typeface="Consolas" charset="0"/>
              </a:rPr>
              <a:t>GPU – MSFT Accelerator</a:t>
            </a:r>
            <a:endParaRPr lang="en-US" dirty="0"/>
          </a:p>
        </p:txBody>
      </p:sp>
      <p:pic>
        <p:nvPicPr>
          <p:cNvPr id="4" name="Picture 3"/>
          <p:cNvPicPr>
            <a:picLocks noChangeAspect="1"/>
          </p:cNvPicPr>
          <p:nvPr/>
        </p:nvPicPr>
        <p:blipFill>
          <a:blip r:embed="rId3"/>
          <a:stretch>
            <a:fillRect/>
          </a:stretch>
        </p:blipFill>
        <p:spPr>
          <a:xfrm>
            <a:off x="7569243" y="1581150"/>
            <a:ext cx="1571625" cy="1543050"/>
          </a:xfrm>
          <a:prstGeom prst="rect">
            <a:avLst/>
          </a:prstGeom>
        </p:spPr>
      </p:pic>
    </p:spTree>
    <p:extLst>
      <p:ext uri="{BB962C8B-B14F-4D97-AF65-F5344CB8AC3E}">
        <p14:creationId xmlns:p14="http://schemas.microsoft.com/office/powerpoint/2010/main" val="180480798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Rectangle 1"/>
          <p:cNvSpPr>
            <a:spLocks noGrp="1"/>
          </p:cNvSpPr>
          <p:nvPr>
            <p:ph type="title"/>
          </p:nvPr>
        </p:nvSpPr>
        <p:spPr/>
        <p:txBody>
          <a:bodyPr>
            <a:normAutofit fontScale="90000"/>
          </a:bodyPr>
          <a:lstStyle>
            <a:extLst/>
          </a:lstStyle>
          <a:p>
            <a:pPr marL="514350" indent="-514350"/>
            <a:r>
              <a:rPr lang="en-US" sz="4400" dirty="0" smtClean="0">
                <a:latin typeface="Consolas" charset="0"/>
                <a:cs typeface="Consolas" charset="0"/>
              </a:rPr>
              <a:t>GPU – Accelerator Usage</a:t>
            </a:r>
            <a:endParaRPr lang="en-US" dirty="0"/>
          </a:p>
        </p:txBody>
      </p:sp>
      <p:pic>
        <p:nvPicPr>
          <p:cNvPr id="10" name="Picture 9"/>
          <p:cNvPicPr>
            <a:picLocks noChangeAspect="1"/>
          </p:cNvPicPr>
          <p:nvPr/>
        </p:nvPicPr>
        <p:blipFill>
          <a:blip r:embed="rId3"/>
          <a:stretch>
            <a:fillRect/>
          </a:stretch>
        </p:blipFill>
        <p:spPr>
          <a:xfrm>
            <a:off x="526135" y="1581150"/>
            <a:ext cx="6594502" cy="1402375"/>
          </a:xfrm>
          <a:prstGeom prst="rect">
            <a:avLst/>
          </a:prstGeom>
        </p:spPr>
      </p:pic>
      <p:sp>
        <p:nvSpPr>
          <p:cNvPr id="11" name="Rectangle 10"/>
          <p:cNvSpPr/>
          <p:nvPr/>
        </p:nvSpPr>
        <p:spPr>
          <a:xfrm>
            <a:off x="467544" y="3289939"/>
            <a:ext cx="8464464" cy="646331"/>
          </a:xfrm>
          <a:prstGeom prst="rect">
            <a:avLst/>
          </a:prstGeom>
        </p:spPr>
        <p:txBody>
          <a:bodyPr wrap="square">
            <a:spAutoFit/>
          </a:bodyPr>
          <a:lstStyle/>
          <a:p>
            <a:r>
              <a:rPr lang="en-US" b="1" dirty="0"/>
              <a:t>FPA</a:t>
            </a:r>
            <a:r>
              <a:rPr lang="en-US" dirty="0"/>
              <a:t> type represents a computation that returns an array of floats </a:t>
            </a:r>
            <a:endParaRPr lang="en-US" dirty="0" smtClean="0"/>
          </a:p>
          <a:p>
            <a:r>
              <a:rPr lang="en-US" b="1" dirty="0" smtClean="0"/>
              <a:t>PA</a:t>
            </a:r>
            <a:r>
              <a:rPr lang="en-US" dirty="0" smtClean="0"/>
              <a:t> type </a:t>
            </a:r>
            <a:r>
              <a:rPr lang="en-US" dirty="0"/>
              <a:t>represents the static class which contains operations for working with </a:t>
            </a:r>
            <a:r>
              <a:rPr lang="en-US" dirty="0" smtClean="0"/>
              <a:t>computations</a:t>
            </a:r>
            <a:endParaRPr lang="en-US" dirty="0"/>
          </a:p>
        </p:txBody>
      </p:sp>
    </p:spTree>
    <p:extLst>
      <p:ext uri="{BB962C8B-B14F-4D97-AF65-F5344CB8AC3E}">
        <p14:creationId xmlns:p14="http://schemas.microsoft.com/office/powerpoint/2010/main" val="2893093202"/>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Rectangle 1"/>
          <p:cNvSpPr>
            <a:spLocks noGrp="1"/>
          </p:cNvSpPr>
          <p:nvPr>
            <p:ph type="title"/>
          </p:nvPr>
        </p:nvSpPr>
        <p:spPr/>
        <p:txBody>
          <a:bodyPr>
            <a:normAutofit fontScale="90000"/>
          </a:bodyPr>
          <a:lstStyle>
            <a:extLst/>
          </a:lstStyle>
          <a:p>
            <a:pPr marL="514350" indent="-514350"/>
            <a:r>
              <a:rPr lang="en-US" sz="4400" dirty="0" smtClean="0">
                <a:latin typeface="Consolas" charset="0"/>
                <a:cs typeface="Consolas" charset="0"/>
              </a:rPr>
              <a:t>GPU – Accelerator Usage</a:t>
            </a:r>
            <a:endParaRPr lang="en-US" dirty="0"/>
          </a:p>
        </p:txBody>
      </p:sp>
      <p:pic>
        <p:nvPicPr>
          <p:cNvPr id="12" name="Picture 11"/>
          <p:cNvPicPr>
            <a:picLocks noChangeAspect="1"/>
          </p:cNvPicPr>
          <p:nvPr/>
        </p:nvPicPr>
        <p:blipFill>
          <a:blip r:embed="rId3"/>
          <a:stretch>
            <a:fillRect/>
          </a:stretch>
        </p:blipFill>
        <p:spPr>
          <a:xfrm>
            <a:off x="614254" y="1491330"/>
            <a:ext cx="6353247" cy="1421831"/>
          </a:xfrm>
          <a:prstGeom prst="rect">
            <a:avLst/>
          </a:prstGeom>
        </p:spPr>
      </p:pic>
      <p:sp>
        <p:nvSpPr>
          <p:cNvPr id="16" name="Rectangle 15"/>
          <p:cNvSpPr/>
          <p:nvPr/>
        </p:nvSpPr>
        <p:spPr>
          <a:xfrm>
            <a:off x="545236" y="3333750"/>
            <a:ext cx="8598764" cy="923330"/>
          </a:xfrm>
          <a:prstGeom prst="rect">
            <a:avLst/>
          </a:prstGeom>
        </p:spPr>
        <p:txBody>
          <a:bodyPr wrap="square">
            <a:spAutoFit/>
          </a:bodyPr>
          <a:lstStyle/>
          <a:p>
            <a:pPr lvl="0"/>
            <a:r>
              <a:rPr lang="en-US" b="1" dirty="0" smtClean="0"/>
              <a:t>Accelerator </a:t>
            </a:r>
            <a:r>
              <a:rPr lang="en-US" dirty="0" smtClean="0"/>
              <a:t>library exposes various types for creating data-parallel computations.</a:t>
            </a:r>
          </a:p>
          <a:p>
            <a:pPr lvl="0"/>
            <a:r>
              <a:rPr lang="en-US" b="1" dirty="0" err="1" smtClean="0"/>
              <a:t>FloatParallelArray</a:t>
            </a:r>
            <a:r>
              <a:rPr lang="en-US" dirty="0" smtClean="0"/>
              <a:t> </a:t>
            </a:r>
            <a:r>
              <a:rPr lang="en-US" dirty="0"/>
              <a:t>represents a computation that returns a 1D array of </a:t>
            </a:r>
            <a:r>
              <a:rPr lang="en-US" dirty="0" smtClean="0"/>
              <a:t>floats</a:t>
            </a:r>
          </a:p>
          <a:p>
            <a:pPr lvl="0"/>
            <a:r>
              <a:rPr lang="en-US" b="1" dirty="0" smtClean="0"/>
              <a:t>Shift </a:t>
            </a:r>
            <a:r>
              <a:rPr lang="en-US" dirty="0"/>
              <a:t>method moves elements of the array to the left or to the right</a:t>
            </a:r>
            <a:endParaRPr lang="en-US" b="1" dirty="0"/>
          </a:p>
        </p:txBody>
      </p:sp>
    </p:spTree>
    <p:extLst>
      <p:ext uri="{BB962C8B-B14F-4D97-AF65-F5344CB8AC3E}">
        <p14:creationId xmlns:p14="http://schemas.microsoft.com/office/powerpoint/2010/main" val="108549553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Rectangle 1"/>
          <p:cNvSpPr>
            <a:spLocks noGrp="1"/>
          </p:cNvSpPr>
          <p:nvPr>
            <p:ph type="title"/>
          </p:nvPr>
        </p:nvSpPr>
        <p:spPr/>
        <p:txBody>
          <a:bodyPr>
            <a:normAutofit fontScale="90000"/>
          </a:bodyPr>
          <a:lstStyle>
            <a:extLst/>
          </a:lstStyle>
          <a:p>
            <a:pPr marL="514350" indent="-514350"/>
            <a:r>
              <a:rPr lang="en-US" sz="4400" dirty="0" smtClean="0">
                <a:latin typeface="Consolas" charset="0"/>
                <a:cs typeface="Consolas" charset="0"/>
              </a:rPr>
              <a:t>GPU – Accelerator Usage</a:t>
            </a:r>
            <a:endParaRPr lang="en-US" dirty="0"/>
          </a:p>
        </p:txBody>
      </p:sp>
      <p:sp>
        <p:nvSpPr>
          <p:cNvPr id="8" name="Rectangle 7"/>
          <p:cNvSpPr/>
          <p:nvPr/>
        </p:nvSpPr>
        <p:spPr>
          <a:xfrm>
            <a:off x="499903" y="3319017"/>
            <a:ext cx="8598764" cy="1200329"/>
          </a:xfrm>
          <a:prstGeom prst="rect">
            <a:avLst/>
          </a:prstGeom>
        </p:spPr>
        <p:txBody>
          <a:bodyPr wrap="square">
            <a:spAutoFit/>
          </a:bodyPr>
          <a:lstStyle/>
          <a:p>
            <a:pPr lvl="0"/>
            <a:r>
              <a:rPr lang="en-US" b="1" dirty="0" smtClean="0"/>
              <a:t>DX9Target</a:t>
            </a:r>
            <a:r>
              <a:rPr lang="en-US" dirty="0"/>
              <a:t> performs data-parallel operations using </a:t>
            </a:r>
            <a:r>
              <a:rPr lang="en-US" dirty="0" err="1"/>
              <a:t>shaders</a:t>
            </a:r>
            <a:r>
              <a:rPr lang="en-US" dirty="0"/>
              <a:t> on your </a:t>
            </a:r>
            <a:r>
              <a:rPr lang="en-US" dirty="0" smtClean="0"/>
              <a:t>GPU </a:t>
            </a:r>
          </a:p>
          <a:p>
            <a:pPr lvl="0"/>
            <a:r>
              <a:rPr lang="en-US" dirty="0"/>
              <a:t>	</a:t>
            </a:r>
            <a:r>
              <a:rPr lang="en-US" dirty="0" smtClean="0"/>
              <a:t>		(massively parallel)</a:t>
            </a:r>
          </a:p>
          <a:p>
            <a:pPr lvl="0"/>
            <a:endParaRPr lang="en-US" dirty="0"/>
          </a:p>
          <a:p>
            <a:pPr lvl="0"/>
            <a:r>
              <a:rPr lang="en-US" b="1" dirty="0"/>
              <a:t>X64MultiCore</a:t>
            </a:r>
            <a:r>
              <a:rPr lang="en-US" dirty="0"/>
              <a:t> performs data-parallel operations using multi-core 64bit CPU. </a:t>
            </a:r>
          </a:p>
        </p:txBody>
      </p:sp>
      <p:pic>
        <p:nvPicPr>
          <p:cNvPr id="3" name="Picture 2"/>
          <p:cNvPicPr>
            <a:picLocks noChangeAspect="1"/>
          </p:cNvPicPr>
          <p:nvPr/>
        </p:nvPicPr>
        <p:blipFill>
          <a:blip r:embed="rId3"/>
          <a:stretch>
            <a:fillRect/>
          </a:stretch>
        </p:blipFill>
        <p:spPr>
          <a:xfrm>
            <a:off x="609599" y="1406706"/>
            <a:ext cx="6310707" cy="1622244"/>
          </a:xfrm>
          <a:prstGeom prst="rect">
            <a:avLst/>
          </a:prstGeom>
        </p:spPr>
      </p:pic>
    </p:spTree>
    <p:extLst>
      <p:ext uri="{BB962C8B-B14F-4D97-AF65-F5344CB8AC3E}">
        <p14:creationId xmlns:p14="http://schemas.microsoft.com/office/powerpoint/2010/main" val="331663612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Rectangle 1"/>
          <p:cNvSpPr>
            <a:spLocks noGrp="1"/>
          </p:cNvSpPr>
          <p:nvPr>
            <p:ph type="title"/>
          </p:nvPr>
        </p:nvSpPr>
        <p:spPr/>
        <p:txBody>
          <a:bodyPr>
            <a:normAutofit fontScale="90000"/>
          </a:bodyPr>
          <a:lstStyle>
            <a:extLst/>
          </a:lstStyle>
          <a:p>
            <a:pPr marL="514350" indent="-514350"/>
            <a:r>
              <a:rPr lang="en-US" sz="4400" dirty="0" smtClean="0">
                <a:latin typeface="Consolas" charset="0"/>
                <a:cs typeface="Consolas" charset="0"/>
              </a:rPr>
              <a:t>GPU – MSFT Accelerator</a:t>
            </a:r>
            <a:endParaRPr lang="en-US" dirty="0"/>
          </a:p>
        </p:txBody>
      </p:sp>
      <p:pic>
        <p:nvPicPr>
          <p:cNvPr id="6" name="Picture 5"/>
          <p:cNvPicPr/>
          <p:nvPr/>
        </p:nvPicPr>
        <p:blipFill>
          <a:blip r:embed="rId3"/>
          <a:stretch>
            <a:fillRect/>
          </a:stretch>
        </p:blipFill>
        <p:spPr>
          <a:xfrm>
            <a:off x="1143000" y="1581150"/>
            <a:ext cx="6705600" cy="3048000"/>
          </a:xfrm>
          <a:prstGeom prst="rect">
            <a:avLst/>
          </a:prstGeom>
        </p:spPr>
      </p:pic>
    </p:spTree>
    <p:extLst>
      <p:ext uri="{BB962C8B-B14F-4D97-AF65-F5344CB8AC3E}">
        <p14:creationId xmlns:p14="http://schemas.microsoft.com/office/powerpoint/2010/main" val="2031271792"/>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normAutofit/>
          </a:bodyPr>
          <a:lstStyle>
            <a:extLst/>
          </a:lstStyle>
          <a:p>
            <a:pPr marL="514350" indent="-514350"/>
            <a:r>
              <a:rPr lang="en-US" dirty="0" smtClean="0"/>
              <a:t>	</a:t>
            </a:r>
            <a:endParaRPr lang="en-US" i="1" dirty="0"/>
          </a:p>
        </p:txBody>
      </p:sp>
      <p:pic>
        <p:nvPicPr>
          <p:cNvPr id="4" name="Picture 3"/>
          <p:cNvPicPr>
            <a:picLocks noChangeAspect="1"/>
          </p:cNvPicPr>
          <p:nvPr/>
        </p:nvPicPr>
        <p:blipFill>
          <a:blip r:embed="rId3"/>
          <a:stretch>
            <a:fillRect/>
          </a:stretch>
        </p:blipFill>
        <p:spPr>
          <a:xfrm>
            <a:off x="1828800" y="1351532"/>
            <a:ext cx="5257136" cy="3790950"/>
          </a:xfrm>
          <a:prstGeom prst="rect">
            <a:avLst/>
          </a:prstGeom>
        </p:spPr>
      </p:pic>
      <p:pic>
        <p:nvPicPr>
          <p:cNvPr id="5" name="Picture 4"/>
          <p:cNvPicPr>
            <a:picLocks noChangeAspect="1"/>
          </p:cNvPicPr>
          <p:nvPr/>
        </p:nvPicPr>
        <p:blipFill>
          <a:blip r:embed="rId4"/>
          <a:stretch>
            <a:fillRect/>
          </a:stretch>
        </p:blipFill>
        <p:spPr>
          <a:xfrm>
            <a:off x="-228600" y="1200150"/>
            <a:ext cx="9144000" cy="3803904"/>
          </a:xfrm>
          <a:prstGeom prst="rect">
            <a:avLst/>
          </a:prstGeom>
        </p:spPr>
      </p:pic>
    </p:spTree>
    <p:extLst>
      <p:ext uri="{BB962C8B-B14F-4D97-AF65-F5344CB8AC3E}">
        <p14:creationId xmlns:p14="http://schemas.microsoft.com/office/powerpoint/2010/main" val="214525119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r>
              <a:rPr lang="en-US" dirty="0" smtClean="0"/>
              <a:t>			</a:t>
            </a:r>
            <a:endParaRPr lang="en-US" dirty="0"/>
          </a:p>
        </p:txBody>
      </p:sp>
      <p:sp>
        <p:nvSpPr>
          <p:cNvPr id="6" name="Rectangle 5"/>
          <p:cNvSpPr>
            <a:spLocks noGrp="1"/>
          </p:cNvSpPr>
          <p:nvPr>
            <p:ph sz="quarter" idx="13"/>
          </p:nvPr>
        </p:nvSpPr>
        <p:spPr>
          <a:xfrm>
            <a:off x="381000" y="1428750"/>
            <a:ext cx="8534400" cy="3352799"/>
          </a:xfrm>
        </p:spPr>
        <p:txBody>
          <a:bodyPr>
            <a:normAutofit/>
          </a:bodyPr>
          <a:lstStyle>
            <a:extLst/>
          </a:lstStyle>
          <a:p>
            <a:pPr marL="0" lvl="1" indent="0">
              <a:buNone/>
            </a:pPr>
            <a:endParaRPr lang="en-US" altLang="x-none" sz="6800" i="1" dirty="0" smtClean="0">
              <a:latin typeface="Gill Sans Ultra Bold"/>
              <a:cs typeface="Gill Sans Ultra Bold"/>
            </a:endParaRPr>
          </a:p>
          <a:p>
            <a:pPr marL="0" lvl="1" indent="0">
              <a:buNone/>
            </a:pPr>
            <a:r>
              <a:rPr lang="en-US" altLang="x-none" sz="6800" i="1" dirty="0" smtClean="0">
                <a:latin typeface="Gill Sans Ultra Bold"/>
                <a:cs typeface="Gill Sans Ultra Bold"/>
              </a:rPr>
              <a:t>        </a:t>
            </a:r>
            <a:r>
              <a:rPr lang="en-US" altLang="x-none" sz="7400" i="1" dirty="0" err="1" smtClean="0">
                <a:latin typeface="Gill Sans Ultra Bold"/>
                <a:cs typeface="Gill Sans Ultra Bold"/>
              </a:rPr>
              <a:t>Stm</a:t>
            </a:r>
            <a:endParaRPr lang="en-US" altLang="x-none" sz="7400" i="1" dirty="0">
              <a:latin typeface="Gill Sans Ultra Bold"/>
              <a:cs typeface="Gill Sans Ultra Bold"/>
            </a:endParaRPr>
          </a:p>
          <a:p>
            <a:pPr marL="274320" lvl="1"/>
            <a:endParaRPr lang="en-US" altLang="x-none" sz="6800" i="1" dirty="0">
              <a:latin typeface="Wide Latin"/>
              <a:cs typeface="Wide Latin"/>
            </a:endParaRPr>
          </a:p>
          <a:p>
            <a:pPr marL="0" indent="0">
              <a:buNone/>
            </a:pPr>
            <a:endParaRPr lang="en-US" sz="6800" dirty="0"/>
          </a:p>
        </p:txBody>
      </p:sp>
    </p:spTree>
    <p:extLst>
      <p:ext uri="{BB962C8B-B14F-4D97-AF65-F5344CB8AC3E}">
        <p14:creationId xmlns:p14="http://schemas.microsoft.com/office/powerpoint/2010/main" val="2179063096"/>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r>
              <a:rPr lang="en-US" dirty="0" smtClean="0"/>
              <a:t>Concurrency</a:t>
            </a:r>
            <a:endParaRPr lang="en-US" altLang="x-none" dirty="0"/>
          </a:p>
        </p:txBody>
      </p:sp>
      <p:sp>
        <p:nvSpPr>
          <p:cNvPr id="4" name="Rectangle 3"/>
          <p:cNvSpPr/>
          <p:nvPr/>
        </p:nvSpPr>
        <p:spPr>
          <a:xfrm>
            <a:off x="381000" y="1504950"/>
            <a:ext cx="5715000" cy="3416320"/>
          </a:xfrm>
          <a:prstGeom prst="rect">
            <a:avLst/>
          </a:prstGeom>
        </p:spPr>
        <p:txBody>
          <a:bodyPr wrap="square">
            <a:spAutoFit/>
          </a:bodyPr>
          <a:lstStyle/>
          <a:p>
            <a:pPr lvl="1"/>
            <a:r>
              <a:rPr lang="en-US" sz="2800" i="1" dirty="0" smtClean="0"/>
              <a:t>There is a problem… </a:t>
            </a:r>
          </a:p>
          <a:p>
            <a:pPr lvl="1"/>
            <a:r>
              <a:rPr lang="en-US" sz="2800" i="1" dirty="0"/>
              <a:t>	</a:t>
            </a:r>
            <a:r>
              <a:rPr lang="en-US" sz="2800" i="1" dirty="0" smtClean="0"/>
              <a:t>	</a:t>
            </a:r>
            <a:r>
              <a:rPr lang="en-US" sz="2800" i="1" u="sng" dirty="0" smtClean="0">
                <a:solidFill>
                  <a:schemeClr val="accent2"/>
                </a:solidFill>
              </a:rPr>
              <a:t>the free </a:t>
            </a:r>
            <a:r>
              <a:rPr lang="en-US" sz="2800" i="1" u="sng" dirty="0">
                <a:solidFill>
                  <a:srgbClr val="DA1F28"/>
                </a:solidFill>
              </a:rPr>
              <a:t>lunch is </a:t>
            </a:r>
            <a:r>
              <a:rPr lang="en-US" sz="2800" i="1" u="sng" dirty="0" smtClean="0">
                <a:solidFill>
                  <a:srgbClr val="DA1F28"/>
                </a:solidFill>
              </a:rPr>
              <a:t>over</a:t>
            </a:r>
          </a:p>
          <a:p>
            <a:pPr lvl="1"/>
            <a:endParaRPr lang="en-US" sz="2800" i="1" u="sng" dirty="0" smtClean="0"/>
          </a:p>
          <a:p>
            <a:endParaRPr lang="en-US" sz="2200" dirty="0"/>
          </a:p>
          <a:p>
            <a:pPr marL="285750" indent="-285750">
              <a:buClr>
                <a:schemeClr val="accent2"/>
              </a:buClr>
              <a:buFont typeface="Wingdings" charset="2"/>
              <a:buChar char="q"/>
            </a:pPr>
            <a:r>
              <a:rPr lang="en-US" sz="2200" dirty="0"/>
              <a:t>Programs are not doubling in speed every couple of years for free </a:t>
            </a:r>
            <a:r>
              <a:rPr lang="en-US" sz="2200" dirty="0" smtClean="0"/>
              <a:t>anymore</a:t>
            </a:r>
          </a:p>
          <a:p>
            <a:pPr>
              <a:buClr>
                <a:schemeClr val="accent2"/>
              </a:buClr>
            </a:pPr>
            <a:endParaRPr lang="en-US" sz="2200" dirty="0"/>
          </a:p>
          <a:p>
            <a:pPr marL="285750" indent="-285750">
              <a:buClr>
                <a:schemeClr val="accent2"/>
              </a:buClr>
              <a:buFont typeface="Wingdings" charset="2"/>
              <a:buChar char="q"/>
            </a:pPr>
            <a:r>
              <a:rPr lang="en-US" sz="2200" dirty="0" smtClean="0"/>
              <a:t>We </a:t>
            </a:r>
            <a:r>
              <a:rPr lang="en-US" sz="2200" dirty="0"/>
              <a:t>need to start writing code to take advantage of many </a:t>
            </a:r>
            <a:r>
              <a:rPr lang="en-US" sz="2200" dirty="0" smtClean="0"/>
              <a:t>cores</a:t>
            </a:r>
            <a:endParaRPr lang="en-US" sz="2200" dirty="0"/>
          </a:p>
        </p:txBody>
      </p:sp>
      <p:pic>
        <p:nvPicPr>
          <p:cNvPr id="3" name="Picture 2"/>
          <p:cNvPicPr>
            <a:picLocks noChangeAspect="1"/>
          </p:cNvPicPr>
          <p:nvPr/>
        </p:nvPicPr>
        <p:blipFill>
          <a:blip r:embed="rId3"/>
          <a:stretch>
            <a:fillRect/>
          </a:stretch>
        </p:blipFill>
        <p:spPr>
          <a:xfrm>
            <a:off x="5867400" y="1504950"/>
            <a:ext cx="3114943" cy="3238500"/>
          </a:xfrm>
          <a:prstGeom prst="rect">
            <a:avLst/>
          </a:prstGeom>
        </p:spPr>
      </p:pic>
    </p:spTree>
    <p:extLst>
      <p:ext uri="{BB962C8B-B14F-4D97-AF65-F5344CB8AC3E}">
        <p14:creationId xmlns:p14="http://schemas.microsoft.com/office/powerpoint/2010/main" val="1196321316"/>
      </p:ext>
    </p:extLst>
  </p:cSld>
  <p:clrMapOvr>
    <a:masterClrMapping/>
  </p:clrMapOvr>
  <p:timing>
    <p:tnLst>
      <p:par>
        <p:cTn xmlns:p14="http://schemas.microsoft.com/office/powerpoint/2010/mai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Rectangle 1"/>
          <p:cNvSpPr>
            <a:spLocks noGrp="1"/>
          </p:cNvSpPr>
          <p:nvPr>
            <p:ph type="title"/>
          </p:nvPr>
        </p:nvSpPr>
        <p:spPr>
          <a:xfrm>
            <a:off x="467544" y="191839"/>
            <a:ext cx="8295456" cy="759731"/>
          </a:xfrm>
        </p:spPr>
        <p:txBody>
          <a:bodyPr>
            <a:normAutofit fontScale="90000"/>
          </a:bodyPr>
          <a:lstStyle>
            <a:extLst/>
          </a:lstStyle>
          <a:p>
            <a:pPr marL="514350" indent="-514350"/>
            <a:r>
              <a:rPr lang="en-US" sz="4400" dirty="0" smtClean="0">
                <a:latin typeface="Consolas" charset="0"/>
                <a:cs typeface="Consolas" charset="0"/>
              </a:rPr>
              <a:t>Software Transactional Memory</a:t>
            </a:r>
            <a:endParaRPr lang="en-US" dirty="0"/>
          </a:p>
        </p:txBody>
      </p:sp>
      <p:pic>
        <p:nvPicPr>
          <p:cNvPr id="2" name="Picture 1"/>
          <p:cNvPicPr>
            <a:picLocks noChangeAspect="1"/>
          </p:cNvPicPr>
          <p:nvPr/>
        </p:nvPicPr>
        <p:blipFill>
          <a:blip r:embed="rId3"/>
          <a:stretch>
            <a:fillRect/>
          </a:stretch>
        </p:blipFill>
        <p:spPr>
          <a:xfrm>
            <a:off x="1143000" y="1581150"/>
            <a:ext cx="6223000" cy="2527300"/>
          </a:xfrm>
          <a:prstGeom prst="rect">
            <a:avLst/>
          </a:prstGeom>
        </p:spPr>
      </p:pic>
      <p:pic>
        <p:nvPicPr>
          <p:cNvPr id="5" name="Picture 4"/>
          <p:cNvPicPr>
            <a:picLocks noChangeAspect="1"/>
          </p:cNvPicPr>
          <p:nvPr/>
        </p:nvPicPr>
        <p:blipFill>
          <a:blip r:embed="rId4"/>
          <a:stretch>
            <a:fillRect/>
          </a:stretch>
        </p:blipFill>
        <p:spPr>
          <a:xfrm>
            <a:off x="2133600" y="1428750"/>
            <a:ext cx="4699000" cy="3544161"/>
          </a:xfrm>
          <a:prstGeom prst="rect">
            <a:avLst/>
          </a:prstGeom>
        </p:spPr>
      </p:pic>
    </p:spTree>
    <p:extLst>
      <p:ext uri="{BB962C8B-B14F-4D97-AF65-F5344CB8AC3E}">
        <p14:creationId xmlns:p14="http://schemas.microsoft.com/office/powerpoint/2010/main" val="2184813207"/>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Rectangle 1"/>
          <p:cNvSpPr>
            <a:spLocks noGrp="1"/>
          </p:cNvSpPr>
          <p:nvPr>
            <p:ph type="title"/>
          </p:nvPr>
        </p:nvSpPr>
        <p:spPr>
          <a:xfrm>
            <a:off x="467544" y="191839"/>
            <a:ext cx="8295456" cy="759731"/>
          </a:xfrm>
        </p:spPr>
        <p:txBody>
          <a:bodyPr>
            <a:normAutofit fontScale="90000"/>
          </a:bodyPr>
          <a:lstStyle>
            <a:extLst/>
          </a:lstStyle>
          <a:p>
            <a:pPr marL="514350" indent="-514350"/>
            <a:r>
              <a:rPr lang="en-US" sz="4400" dirty="0" smtClean="0">
                <a:latin typeface="Consolas" charset="0"/>
                <a:cs typeface="Consolas" charset="0"/>
              </a:rPr>
              <a:t>Software Transactional Memory</a:t>
            </a:r>
            <a:endParaRPr lang="en-US" dirty="0"/>
          </a:p>
        </p:txBody>
      </p:sp>
      <p:pic>
        <p:nvPicPr>
          <p:cNvPr id="5" name="Picture 4"/>
          <p:cNvPicPr>
            <a:picLocks noChangeAspect="1"/>
          </p:cNvPicPr>
          <p:nvPr/>
        </p:nvPicPr>
        <p:blipFill>
          <a:blip r:embed="rId3"/>
          <a:stretch>
            <a:fillRect/>
          </a:stretch>
        </p:blipFill>
        <p:spPr>
          <a:xfrm>
            <a:off x="1524000" y="1337310"/>
            <a:ext cx="6343650" cy="3806190"/>
          </a:xfrm>
          <a:prstGeom prst="rect">
            <a:avLst/>
          </a:prstGeom>
        </p:spPr>
      </p:pic>
    </p:spTree>
    <p:extLst>
      <p:ext uri="{BB962C8B-B14F-4D97-AF65-F5344CB8AC3E}">
        <p14:creationId xmlns:p14="http://schemas.microsoft.com/office/powerpoint/2010/main" val="823588077"/>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5"/>
                                        </p:tgtEl>
                                        <p:attrNameLst>
                                          <p:attrName>ppt_x</p:attrName>
                                        </p:attrNameLst>
                                      </p:cBhvr>
                                      <p:tavLst>
                                        <p:tav tm="0">
                                          <p:val>
                                            <p:strVal val="ppt_x"/>
                                          </p:val>
                                        </p:tav>
                                        <p:tav tm="100000">
                                          <p:val>
                                            <p:strVal val="ppt_x"/>
                                          </p:val>
                                        </p:tav>
                                      </p:tavLst>
                                    </p:anim>
                                    <p:anim calcmode="lin" valueType="num">
                                      <p:cBhvr additive="base">
                                        <p:cTn id="7" dur="500"/>
                                        <p:tgtEl>
                                          <p:spTgt spid="5"/>
                                        </p:tgtEl>
                                        <p:attrNameLst>
                                          <p:attrName>ppt_y</p:attrName>
                                        </p:attrNameLst>
                                      </p:cBhvr>
                                      <p:tavLst>
                                        <p:tav tm="0">
                                          <p:val>
                                            <p:strVal val="ppt_y"/>
                                          </p:val>
                                        </p:tav>
                                        <p:tav tm="100000">
                                          <p:val>
                                            <p:strVal val="1+ppt_h/2"/>
                                          </p:val>
                                        </p:tav>
                                      </p:tavLst>
                                    </p:anim>
                                    <p:set>
                                      <p:cBhvr>
                                        <p:cTn id="8"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Rectangle 1"/>
          <p:cNvSpPr>
            <a:spLocks noGrp="1"/>
          </p:cNvSpPr>
          <p:nvPr>
            <p:ph type="title"/>
          </p:nvPr>
        </p:nvSpPr>
        <p:spPr>
          <a:xfrm>
            <a:off x="467544" y="191839"/>
            <a:ext cx="8295456" cy="759731"/>
          </a:xfrm>
        </p:spPr>
        <p:txBody>
          <a:bodyPr>
            <a:normAutofit fontScale="90000"/>
          </a:bodyPr>
          <a:lstStyle>
            <a:extLst/>
          </a:lstStyle>
          <a:p>
            <a:pPr marL="514350" indent="-514350"/>
            <a:r>
              <a:rPr lang="en-US" sz="4400" dirty="0" smtClean="0">
                <a:latin typeface="Consolas" charset="0"/>
                <a:cs typeface="Consolas" charset="0"/>
              </a:rPr>
              <a:t>Software Transactional Memory</a:t>
            </a:r>
            <a:endParaRPr lang="en-US" dirty="0"/>
          </a:p>
        </p:txBody>
      </p:sp>
      <p:pic>
        <p:nvPicPr>
          <p:cNvPr id="8" name="Picture 7"/>
          <p:cNvPicPr>
            <a:picLocks noChangeAspect="1"/>
          </p:cNvPicPr>
          <p:nvPr/>
        </p:nvPicPr>
        <p:blipFill>
          <a:blip r:embed="rId3"/>
          <a:stretch>
            <a:fillRect/>
          </a:stretch>
        </p:blipFill>
        <p:spPr>
          <a:xfrm>
            <a:off x="2514600" y="1276350"/>
            <a:ext cx="3911600" cy="3581400"/>
          </a:xfrm>
          <a:prstGeom prst="rect">
            <a:avLst/>
          </a:prstGeom>
        </p:spPr>
      </p:pic>
      <p:sp>
        <p:nvSpPr>
          <p:cNvPr id="3" name="Content Placeholder 2"/>
          <p:cNvSpPr>
            <a:spLocks noGrp="1"/>
          </p:cNvSpPr>
          <p:nvPr>
            <p:ph idx="1"/>
          </p:nvPr>
        </p:nvSpPr>
        <p:spPr>
          <a:xfrm>
            <a:off x="1295400" y="1428750"/>
            <a:ext cx="7329736" cy="3324690"/>
          </a:xfrm>
        </p:spPr>
        <p:txBody>
          <a:bodyPr>
            <a:normAutofit/>
          </a:bodyPr>
          <a:lstStyle/>
          <a:p>
            <a:pPr marL="0" lvl="0" indent="0">
              <a:buNone/>
            </a:pPr>
            <a:endParaRPr lang="en-US" sz="5400" b="1" dirty="0" smtClean="0"/>
          </a:p>
          <a:p>
            <a:pPr marL="0" lvl="0" indent="0">
              <a:buNone/>
            </a:pPr>
            <a:r>
              <a:rPr lang="en-US" sz="5400" b="1" dirty="0"/>
              <a:t>	</a:t>
            </a:r>
            <a:r>
              <a:rPr lang="en-US" sz="5400" b="1" dirty="0" smtClean="0"/>
              <a:t>Hardly Successful </a:t>
            </a:r>
            <a:r>
              <a:rPr lang="en-US" sz="5400" dirty="0" smtClean="0"/>
              <a:t> </a:t>
            </a:r>
            <a:r>
              <a:rPr lang="en-US" sz="5400" dirty="0"/>
              <a:t/>
            </a:r>
            <a:br>
              <a:rPr lang="en-US" sz="5400" dirty="0"/>
            </a:br>
            <a:endParaRPr lang="en-US" sz="5400" dirty="0"/>
          </a:p>
        </p:txBody>
      </p:sp>
    </p:spTree>
    <p:extLst>
      <p:ext uri="{BB962C8B-B14F-4D97-AF65-F5344CB8AC3E}">
        <p14:creationId xmlns:p14="http://schemas.microsoft.com/office/powerpoint/2010/main" val="226319421"/>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normAutofit/>
          </a:bodyPr>
          <a:lstStyle>
            <a:extLst/>
          </a:lstStyle>
          <a:p>
            <a:pPr marL="514350" indent="-514350"/>
            <a:r>
              <a:rPr lang="en-US" dirty="0" smtClean="0"/>
              <a:t>	</a:t>
            </a:r>
            <a:endParaRPr lang="en-US" i="1" dirty="0"/>
          </a:p>
        </p:txBody>
      </p:sp>
      <p:pic>
        <p:nvPicPr>
          <p:cNvPr id="4" name="Picture 3"/>
          <p:cNvPicPr>
            <a:picLocks noChangeAspect="1"/>
          </p:cNvPicPr>
          <p:nvPr/>
        </p:nvPicPr>
        <p:blipFill>
          <a:blip r:embed="rId3"/>
          <a:stretch>
            <a:fillRect/>
          </a:stretch>
        </p:blipFill>
        <p:spPr>
          <a:xfrm>
            <a:off x="1828800" y="1351532"/>
            <a:ext cx="5257136" cy="3790950"/>
          </a:xfrm>
          <a:prstGeom prst="rect">
            <a:avLst/>
          </a:prstGeom>
        </p:spPr>
      </p:pic>
      <p:pic>
        <p:nvPicPr>
          <p:cNvPr id="5" name="Picture 4"/>
          <p:cNvPicPr>
            <a:picLocks noChangeAspect="1"/>
          </p:cNvPicPr>
          <p:nvPr/>
        </p:nvPicPr>
        <p:blipFill>
          <a:blip r:embed="rId4"/>
          <a:stretch>
            <a:fillRect/>
          </a:stretch>
        </p:blipFill>
        <p:spPr>
          <a:xfrm>
            <a:off x="-228600" y="1200150"/>
            <a:ext cx="9144000" cy="3803904"/>
          </a:xfrm>
          <a:prstGeom prst="rect">
            <a:avLst/>
          </a:prstGeom>
        </p:spPr>
      </p:pic>
    </p:spTree>
    <p:extLst>
      <p:ext uri="{BB962C8B-B14F-4D97-AF65-F5344CB8AC3E}">
        <p14:creationId xmlns:p14="http://schemas.microsoft.com/office/powerpoint/2010/main" val="214525119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r>
              <a:rPr lang="en-US" dirty="0" smtClean="0"/>
              <a:t>Summary	</a:t>
            </a:r>
            <a:endParaRPr lang="en-US" dirty="0"/>
          </a:p>
        </p:txBody>
      </p:sp>
      <p:sp>
        <p:nvSpPr>
          <p:cNvPr id="4" name="Rectangle 3"/>
          <p:cNvSpPr/>
          <p:nvPr/>
        </p:nvSpPr>
        <p:spPr>
          <a:xfrm>
            <a:off x="609600" y="1428750"/>
            <a:ext cx="8305800" cy="3785652"/>
          </a:xfrm>
          <a:prstGeom prst="rect">
            <a:avLst/>
          </a:prstGeom>
        </p:spPr>
        <p:txBody>
          <a:bodyPr wrap="square">
            <a:spAutoFit/>
          </a:bodyPr>
          <a:lstStyle/>
          <a:p>
            <a:pPr marL="342900" indent="-342900">
              <a:buFont typeface="Wingdings" panose="05000000000000000000" pitchFamily="2" charset="2"/>
              <a:buChar char="q"/>
            </a:pPr>
            <a:r>
              <a:rPr lang="en-US" sz="2100" dirty="0" smtClean="0">
                <a:solidFill>
                  <a:srgbClr val="FF0000"/>
                </a:solidFill>
              </a:rPr>
              <a:t>Immutability</a:t>
            </a:r>
            <a:r>
              <a:rPr lang="en-US" sz="2100" dirty="0" smtClean="0"/>
              <a:t> </a:t>
            </a:r>
            <a:r>
              <a:rPr lang="en-US" sz="2100" dirty="0"/>
              <a:t>and </a:t>
            </a:r>
            <a:r>
              <a:rPr lang="en-US" sz="2100" dirty="0">
                <a:solidFill>
                  <a:srgbClr val="FF0000"/>
                </a:solidFill>
              </a:rPr>
              <a:t>Isolation</a:t>
            </a:r>
            <a:r>
              <a:rPr lang="en-US" sz="2100" dirty="0"/>
              <a:t> are your best friends to write </a:t>
            </a:r>
            <a:r>
              <a:rPr lang="en-US" sz="2100" dirty="0">
                <a:solidFill>
                  <a:srgbClr val="FF0000"/>
                </a:solidFill>
              </a:rPr>
              <a:t>concurrent </a:t>
            </a:r>
            <a:r>
              <a:rPr lang="en-US" sz="2100" dirty="0" smtClean="0">
                <a:solidFill>
                  <a:srgbClr val="FF0000"/>
                </a:solidFill>
              </a:rPr>
              <a:t>application</a:t>
            </a:r>
          </a:p>
          <a:p>
            <a:pPr marL="800100" lvl="1" indent="-342900">
              <a:buClr>
                <a:schemeClr val="bg2">
                  <a:lumMod val="50000"/>
                </a:schemeClr>
              </a:buClr>
              <a:buFont typeface="Wingdings" panose="05000000000000000000" pitchFamily="2" charset="2"/>
              <a:buChar char="§"/>
            </a:pPr>
            <a:r>
              <a:rPr lang="en-US" sz="2200" dirty="0" smtClean="0"/>
              <a:t>Use </a:t>
            </a:r>
            <a:r>
              <a:rPr lang="en-US" sz="2200" dirty="0"/>
              <a:t>natural </a:t>
            </a:r>
            <a:r>
              <a:rPr lang="en-US" sz="2200" dirty="0">
                <a:solidFill>
                  <a:srgbClr val="FF0000"/>
                </a:solidFill>
              </a:rPr>
              <a:t>isolation</a:t>
            </a:r>
            <a:r>
              <a:rPr lang="en-US" sz="2200" dirty="0"/>
              <a:t>, the Actor model is a great to enforce coarse-grained </a:t>
            </a:r>
            <a:r>
              <a:rPr lang="en-US" sz="2200" dirty="0">
                <a:solidFill>
                  <a:srgbClr val="FF0000"/>
                </a:solidFill>
              </a:rPr>
              <a:t>isolation</a:t>
            </a:r>
            <a:r>
              <a:rPr lang="en-US" sz="2200" dirty="0"/>
              <a:t> through </a:t>
            </a:r>
            <a:r>
              <a:rPr lang="en-US" sz="2200" dirty="0">
                <a:solidFill>
                  <a:srgbClr val="FF0000"/>
                </a:solidFill>
              </a:rPr>
              <a:t>message-passing </a:t>
            </a:r>
            <a:endParaRPr lang="en-US" sz="2200" dirty="0" smtClean="0">
              <a:solidFill>
                <a:srgbClr val="FF0000"/>
              </a:solidFill>
            </a:endParaRPr>
          </a:p>
          <a:p>
            <a:pPr marL="800100" lvl="1" indent="-342900">
              <a:buClr>
                <a:schemeClr val="bg2">
                  <a:lumMod val="50000"/>
                </a:schemeClr>
              </a:buClr>
              <a:buFont typeface="Wingdings" panose="05000000000000000000" pitchFamily="2" charset="2"/>
              <a:buChar char="§"/>
            </a:pPr>
            <a:endParaRPr lang="en-US" sz="2200" dirty="0">
              <a:solidFill>
                <a:srgbClr val="FF0000"/>
              </a:solidFill>
            </a:endParaRPr>
          </a:p>
          <a:p>
            <a:pPr marL="342900" indent="-342900">
              <a:buClr>
                <a:schemeClr val="accent2"/>
              </a:buClr>
              <a:buFont typeface="Wingdings" charset="2"/>
              <a:buChar char="q"/>
            </a:pPr>
            <a:r>
              <a:rPr lang="en-US" sz="2200" dirty="0" smtClean="0"/>
              <a:t>Asynchronous Programing in F# is easy and declarative</a:t>
            </a:r>
          </a:p>
          <a:p>
            <a:pPr>
              <a:buClr>
                <a:schemeClr val="accent2"/>
              </a:buClr>
            </a:pPr>
            <a:endParaRPr lang="en-US" sz="2200" dirty="0" smtClean="0"/>
          </a:p>
          <a:p>
            <a:pPr marL="342900" indent="-342900">
              <a:buClr>
                <a:schemeClr val="accent2"/>
              </a:buClr>
              <a:buFont typeface="Wingdings" charset="2"/>
              <a:buChar char="q"/>
            </a:pPr>
            <a:r>
              <a:rPr lang="en-US" sz="2200" dirty="0" smtClean="0"/>
              <a:t>Concurrency in F# is fully integrated with .NET</a:t>
            </a:r>
          </a:p>
          <a:p>
            <a:pPr>
              <a:buClr>
                <a:schemeClr val="accent2"/>
              </a:buClr>
            </a:pPr>
            <a:endParaRPr lang="en-US" sz="2200" dirty="0"/>
          </a:p>
          <a:p>
            <a:pPr marL="342900" indent="-342900">
              <a:buClr>
                <a:schemeClr val="accent2"/>
              </a:buClr>
              <a:buFont typeface="Wingdings" charset="2"/>
              <a:buChar char="q"/>
            </a:pPr>
            <a:r>
              <a:rPr lang="en-US" sz="2200" dirty="0" smtClean="0"/>
              <a:t>Use </a:t>
            </a:r>
            <a:r>
              <a:rPr lang="en-US" sz="2200" dirty="0" smtClean="0">
                <a:solidFill>
                  <a:srgbClr val="FF0000"/>
                </a:solidFill>
              </a:rPr>
              <a:t>Actor </a:t>
            </a:r>
            <a:r>
              <a:rPr lang="en-US" sz="2200" dirty="0">
                <a:solidFill>
                  <a:srgbClr val="FF0000"/>
                </a:solidFill>
              </a:rPr>
              <a:t>Model</a:t>
            </a:r>
            <a:r>
              <a:rPr lang="en-US" sz="2200" dirty="0"/>
              <a:t> for high scalable </a:t>
            </a:r>
            <a:r>
              <a:rPr lang="en-US" sz="2200" dirty="0" smtClean="0"/>
              <a:t>computation</a:t>
            </a:r>
            <a:endParaRPr lang="en-US" sz="2200" dirty="0"/>
          </a:p>
          <a:p>
            <a:pPr marL="342900" indent="-342900">
              <a:buClr>
                <a:schemeClr val="accent2"/>
              </a:buClr>
              <a:buFont typeface="Wingdings" charset="2"/>
              <a:buChar char="q"/>
            </a:pPr>
            <a:endParaRPr lang="en-US" sz="2200" dirty="0"/>
          </a:p>
        </p:txBody>
      </p:sp>
    </p:spTree>
    <p:extLst>
      <p:ext uri="{BB962C8B-B14F-4D97-AF65-F5344CB8AC3E}">
        <p14:creationId xmlns:p14="http://schemas.microsoft.com/office/powerpoint/2010/main" val="2820736817"/>
      </p:ext>
    </p:extLst>
  </p:cSld>
  <p:clrMapOvr>
    <a:masterClrMapping/>
  </p:clrMapOvr>
  <p:timing>
    <p:tnLst>
      <p:par>
        <p:cTn xmlns:p14="http://schemas.microsoft.com/office/powerpoint/2010/mai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endParaRPr lang="en-US" dirty="0"/>
          </a:p>
        </p:txBody>
      </p:sp>
      <p:sp>
        <p:nvSpPr>
          <p:cNvPr id="6" name="Rectangle 5"/>
          <p:cNvSpPr>
            <a:spLocks noGrp="1"/>
          </p:cNvSpPr>
          <p:nvPr>
            <p:ph sz="quarter" idx="13"/>
          </p:nvPr>
        </p:nvSpPr>
        <p:spPr>
          <a:xfrm>
            <a:off x="609600" y="1352550"/>
            <a:ext cx="8001000" cy="3429000"/>
          </a:xfrm>
        </p:spPr>
        <p:txBody>
          <a:bodyPr>
            <a:normAutofit/>
          </a:bodyPr>
          <a:lstStyle>
            <a:extLst/>
          </a:lstStyle>
          <a:p>
            <a:pPr marL="0" lvl="1" indent="0" algn="ctr">
              <a:buNone/>
            </a:pPr>
            <a:r>
              <a:rPr lang="en-US" altLang="x-none" sz="7200" i="1" dirty="0" smtClean="0">
                <a:latin typeface="Gill Sans Ultra Bold"/>
                <a:cs typeface="Gill Sans Ultra Bold"/>
              </a:rPr>
              <a:t>Q &amp; A </a:t>
            </a:r>
            <a:r>
              <a:rPr lang="en-US" altLang="x-none" sz="7200" i="1" dirty="0">
                <a:latin typeface="Gill Sans Ultra Bold"/>
                <a:cs typeface="Gill Sans Ultra Bold"/>
                <a:sym typeface="Wingdings"/>
              </a:rPr>
              <a:t>?</a:t>
            </a:r>
            <a:endParaRPr lang="en-US" altLang="x-none" sz="7200" i="1" dirty="0" smtClean="0">
              <a:latin typeface="Gill Sans Ultra Bold"/>
              <a:cs typeface="Gill Sans Ultra Bold"/>
            </a:endParaRPr>
          </a:p>
          <a:p>
            <a:pPr marL="0" lvl="0" indent="0">
              <a:buNone/>
            </a:pPr>
            <a:endParaRPr lang="en-US" sz="1100" dirty="0" smtClean="0"/>
          </a:p>
          <a:p>
            <a:pPr marL="0" lvl="0" indent="0">
              <a:buNone/>
            </a:pPr>
            <a:endParaRPr lang="en-US" sz="1100" dirty="0" smtClean="0"/>
          </a:p>
          <a:p>
            <a:pPr marL="0" lvl="0" indent="0">
              <a:buNone/>
            </a:pPr>
            <a:r>
              <a:rPr lang="en-US" sz="2000" i="1" dirty="0" smtClean="0"/>
              <a:t>The </a:t>
            </a:r>
            <a:r>
              <a:rPr lang="en-US" sz="2000" i="1" dirty="0"/>
              <a:t>tools we use have a profound (and devious!) influence on our thinking habits, and, therefore, on our thinking abilities. </a:t>
            </a:r>
            <a:endParaRPr lang="en-US" sz="2000" i="1" dirty="0" smtClean="0"/>
          </a:p>
          <a:p>
            <a:pPr marL="0" lvl="0" indent="0">
              <a:buNone/>
            </a:pPr>
            <a:r>
              <a:rPr lang="en-US" sz="2000" i="1" dirty="0"/>
              <a:t>	</a:t>
            </a:r>
            <a:r>
              <a:rPr lang="en-US" sz="2000" i="1" dirty="0" smtClean="0"/>
              <a:t>				-- </a:t>
            </a:r>
            <a:r>
              <a:rPr lang="en-US" sz="2000" i="1" dirty="0" err="1"/>
              <a:t>Edsger</a:t>
            </a:r>
            <a:r>
              <a:rPr lang="en-US" sz="2000" i="1" dirty="0"/>
              <a:t> </a:t>
            </a:r>
            <a:r>
              <a:rPr lang="en-US" sz="2000" i="1" dirty="0" err="1"/>
              <a:t>Dijkstra</a:t>
            </a:r>
            <a:endParaRPr lang="en-US" sz="2000" i="1" dirty="0"/>
          </a:p>
          <a:p>
            <a:pPr marL="0" indent="0">
              <a:buNone/>
            </a:pPr>
            <a:r>
              <a:rPr lang="sv-SE" sz="1100" dirty="0"/>
              <a:t>	</a:t>
            </a:r>
          </a:p>
          <a:p>
            <a:pPr marL="274320" lvl="1"/>
            <a:endParaRPr lang="en-US" altLang="x-none" sz="4400" i="1" dirty="0">
              <a:latin typeface="Wide Latin"/>
              <a:cs typeface="Wide Latin"/>
            </a:endParaRPr>
          </a:p>
        </p:txBody>
      </p:sp>
    </p:spTree>
    <p:extLst>
      <p:ext uri="{BB962C8B-B14F-4D97-AF65-F5344CB8AC3E}">
        <p14:creationId xmlns:p14="http://schemas.microsoft.com/office/powerpoint/2010/main" val="3381787034"/>
      </p:ext>
    </p:extLst>
  </p:cSld>
  <p:clrMapOvr>
    <a:masterClrMapping/>
  </p:clrMapOvr>
  <p:timing>
    <p:tnLst>
      <p:par>
        <p:cTn xmlns:p14="http://schemas.microsoft.com/office/powerpoint/2010/mai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cs-CZ" dirty="0"/>
          </a:p>
        </p:txBody>
      </p:sp>
      <p:pic>
        <p:nvPicPr>
          <p:cNvPr id="6" name="Picture 5" descr="FSUserGroup.jpe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 y="1352550"/>
            <a:ext cx="1543050" cy="1714500"/>
          </a:xfrm>
          <a:prstGeom prst="rect">
            <a:avLst/>
          </a:prstGeom>
        </p:spPr>
      </p:pic>
      <p:sp>
        <p:nvSpPr>
          <p:cNvPr id="7" name="Rectangle 8"/>
          <p:cNvSpPr txBox="1">
            <a:spLocks/>
          </p:cNvSpPr>
          <p:nvPr/>
        </p:nvSpPr>
        <p:spPr>
          <a:xfrm>
            <a:off x="2895600" y="1809750"/>
            <a:ext cx="5105400" cy="3048000"/>
          </a:xfrm>
          <a:prstGeom prst="rect">
            <a:avLst/>
          </a:prstGeom>
        </p:spPr>
        <p:txBody>
          <a:bodyPr vert="horz" anchor="b">
            <a:noAutofit/>
          </a:bodyPr>
          <a:lstStyle>
            <a:lvl1pPr algn="l" rtl="0" eaLnBrk="1" latinLnBrk="0" hangingPunct="1">
              <a:spcBef>
                <a:spcPct val="0"/>
              </a:spcBef>
              <a:buNone/>
              <a:defRPr sz="4000" kern="1200">
                <a:solidFill>
                  <a:schemeClr val="tx2"/>
                </a:solidFill>
                <a:latin typeface="+mj-lt"/>
                <a:ea typeface="+mj-ea"/>
                <a:cs typeface="+mj-cs"/>
              </a:defRPr>
            </a:lvl1pPr>
            <a:extLst/>
          </a:lstStyle>
          <a:p>
            <a:endParaRPr lang="en-US" sz="2400" dirty="0"/>
          </a:p>
          <a:p>
            <a:r>
              <a:rPr lang="en-US" sz="2400" dirty="0" err="1" smtClean="0"/>
              <a:t>github.com</a:t>
            </a:r>
            <a:r>
              <a:rPr lang="en-US" sz="2400" dirty="0" smtClean="0"/>
              <a:t>/</a:t>
            </a:r>
            <a:r>
              <a:rPr lang="en-US" sz="2400" dirty="0" err="1" smtClean="0"/>
              <a:t>DCFsharp</a:t>
            </a:r>
            <a:r>
              <a:rPr lang="en-US" sz="2400" dirty="0" smtClean="0"/>
              <a:t> </a:t>
            </a:r>
            <a:br>
              <a:rPr lang="en-US" sz="2400" dirty="0" smtClean="0"/>
            </a:br>
            <a:r>
              <a:rPr lang="en-US" sz="2400" dirty="0" smtClean="0"/>
              <a:t/>
            </a:r>
            <a:br>
              <a:rPr lang="en-US" sz="2400" dirty="0" smtClean="0"/>
            </a:br>
            <a:r>
              <a:rPr lang="en-US" sz="2400" dirty="0" err="1" smtClean="0"/>
              <a:t>meetup.com</a:t>
            </a:r>
            <a:r>
              <a:rPr lang="en-US" sz="2400" dirty="0" smtClean="0"/>
              <a:t>/DC-</a:t>
            </a:r>
            <a:r>
              <a:rPr lang="en-US" sz="2400" dirty="0" err="1" smtClean="0"/>
              <a:t>fsharp</a:t>
            </a:r>
            <a:r>
              <a:rPr lang="en-US" sz="2400" dirty="0" smtClean="0"/>
              <a:t>/  </a:t>
            </a:r>
            <a:br>
              <a:rPr lang="en-US" sz="2400" dirty="0" smtClean="0"/>
            </a:br>
            <a:r>
              <a:rPr lang="en-US" sz="2400" dirty="0" smtClean="0"/>
              <a:t/>
            </a:r>
            <a:br>
              <a:rPr lang="en-US" sz="2400" dirty="0" smtClean="0"/>
            </a:br>
            <a:r>
              <a:rPr lang="en-US" sz="2400" dirty="0" smtClean="0"/>
              <a:t>@</a:t>
            </a:r>
            <a:r>
              <a:rPr lang="en-US" sz="2400" dirty="0" err="1" smtClean="0"/>
              <a:t>DCFsharp</a:t>
            </a:r>
            <a:r>
              <a:rPr lang="en-US" sz="2400" dirty="0" smtClean="0"/>
              <a:t/>
            </a:r>
            <a:br>
              <a:rPr lang="en-US" sz="2400" dirty="0" smtClean="0"/>
            </a:br>
            <a:r>
              <a:rPr lang="en-US" sz="2400" dirty="0" smtClean="0"/>
              <a:t/>
            </a:r>
            <a:br>
              <a:rPr lang="en-US" sz="2400" dirty="0" smtClean="0"/>
            </a:br>
            <a:r>
              <a:rPr lang="en-US" sz="2400" dirty="0" smtClean="0">
                <a:hlinkClick r:id="rId4"/>
              </a:rPr>
              <a:t>rterrell@microsoft.com</a:t>
            </a:r>
            <a:endParaRPr lang="en-US" sz="2400" dirty="0"/>
          </a:p>
          <a:p>
            <a:endParaRPr lang="en-US" sz="2400" dirty="0"/>
          </a:p>
        </p:txBody>
      </p:sp>
    </p:spTree>
    <p:extLst>
      <p:ext uri="{BB962C8B-B14F-4D97-AF65-F5344CB8AC3E}">
        <p14:creationId xmlns:p14="http://schemas.microsoft.com/office/powerpoint/2010/main" val="1834995182"/>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extLst/>
          </a:lstStyle>
          <a:p>
            <a:pPr marL="514350" indent="-514350"/>
            <a:r>
              <a:rPr lang="en-US" dirty="0" smtClean="0"/>
              <a:t>Concurrency… jams to avoid!</a:t>
            </a:r>
            <a:endParaRPr lang="en-US" dirty="0"/>
          </a:p>
        </p:txBody>
      </p:sp>
      <p:sp>
        <p:nvSpPr>
          <p:cNvPr id="6" name="Rectangle 5"/>
          <p:cNvSpPr>
            <a:spLocks noGrp="1"/>
          </p:cNvSpPr>
          <p:nvPr>
            <p:ph sz="quarter" idx="13"/>
          </p:nvPr>
        </p:nvSpPr>
        <p:spPr>
          <a:xfrm>
            <a:off x="4572000" y="1352550"/>
            <a:ext cx="4572000" cy="3790950"/>
          </a:xfrm>
        </p:spPr>
        <p:txBody>
          <a:bodyPr>
            <a:normAutofit fontScale="92500"/>
          </a:bodyPr>
          <a:lstStyle>
            <a:extLst/>
          </a:lstStyle>
          <a:p>
            <a:pPr marL="0" lvl="1" indent="0">
              <a:buNone/>
            </a:pPr>
            <a:r>
              <a:rPr lang="en-US" altLang="x-none" dirty="0" smtClean="0"/>
              <a:t>Parallel</a:t>
            </a:r>
            <a:r>
              <a:rPr lang="en-US" altLang="x-none" dirty="0"/>
              <a:t>, asynchronous, concurrent, and reactive programs bring many </a:t>
            </a:r>
            <a:r>
              <a:rPr lang="en-US" altLang="x-none" dirty="0" smtClean="0"/>
              <a:t>challenges because these programs are </a:t>
            </a:r>
            <a:r>
              <a:rPr lang="en-US" altLang="x-none" dirty="0"/>
              <a:t>nearly always </a:t>
            </a:r>
            <a:r>
              <a:rPr lang="en-US" altLang="x-none" i="1" u="sng" dirty="0" smtClean="0"/>
              <a:t>nondeterministic</a:t>
            </a:r>
          </a:p>
          <a:p>
            <a:pPr marL="731520" lvl="2" indent="-457200"/>
            <a:r>
              <a:rPr lang="en-US" altLang="x-none" dirty="0" smtClean="0"/>
              <a:t>This </a:t>
            </a:r>
            <a:r>
              <a:rPr lang="en-US" altLang="x-none" dirty="0"/>
              <a:t>makes </a:t>
            </a:r>
            <a:r>
              <a:rPr lang="en-US" altLang="x-none" dirty="0" smtClean="0"/>
              <a:t>debugging/testing challenging</a:t>
            </a:r>
          </a:p>
          <a:p>
            <a:pPr marL="731520" lvl="2" indent="-457200"/>
            <a:r>
              <a:rPr lang="en-US" altLang="x-none" dirty="0" smtClean="0"/>
              <a:t>Deadlocking</a:t>
            </a:r>
          </a:p>
          <a:p>
            <a:pPr marL="731520" lvl="2" indent="-457200"/>
            <a:r>
              <a:rPr lang="en-US" altLang="x-none" dirty="0" smtClean="0"/>
              <a:t>Not easy to program </a:t>
            </a:r>
          </a:p>
          <a:p>
            <a:pPr marL="731520" lvl="2" indent="-457200"/>
            <a:r>
              <a:rPr lang="en-US" dirty="0"/>
              <a:t>Concurrency is a double-edged sword</a:t>
            </a:r>
            <a:endParaRPr lang="en-US" altLang="x-none" dirty="0" smtClean="0"/>
          </a:p>
          <a:p>
            <a:pPr marL="457200" lvl="1" indent="-457200"/>
            <a:endParaRPr lang="en-US" altLang="x-none" dirty="0"/>
          </a:p>
          <a:p>
            <a:pPr marL="0" lvl="1" indent="0">
              <a:buNone/>
            </a:pPr>
            <a:endParaRPr lang="en-US" altLang="x-none" dirty="0"/>
          </a:p>
        </p:txBody>
      </p:sp>
      <p:pic>
        <p:nvPicPr>
          <p:cNvPr id="4" name="Content Placeholder 3" descr="slide-11-728.jpg"/>
          <p:cNvPicPr>
            <a:picLocks noGrp="1" noChangeAspect="1"/>
          </p:cNvPicPr>
          <p:nvPr>
            <p:ph sz="quarter" idx="13"/>
          </p:nvPr>
        </p:nvPicPr>
        <p:blipFill>
          <a:blip r:embed="rId3">
            <a:extLst>
              <a:ext uri="{28A0092B-C50C-407E-A947-70E740481C1C}">
                <a14:useLocalDpi xmlns:a14="http://schemas.microsoft.com/office/drawing/2010/main" val="0"/>
              </a:ext>
            </a:extLst>
          </a:blip>
          <a:srcRect l="5415" r="5415"/>
          <a:stretch>
            <a:fillRect/>
          </a:stretch>
        </p:blipFill>
        <p:spPr>
          <a:xfrm>
            <a:off x="76200" y="1352550"/>
            <a:ext cx="4507216" cy="3790950"/>
          </a:xfrm>
        </p:spPr>
      </p:pic>
    </p:spTree>
    <p:extLst>
      <p:ext uri="{BB962C8B-B14F-4D97-AF65-F5344CB8AC3E}">
        <p14:creationId xmlns:p14="http://schemas.microsoft.com/office/powerpoint/2010/main" val="1277729328"/>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idescreen Presentation">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Median">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shade val="45000"/>
                <a:satMod val="150000"/>
              </a:schemeClr>
            </a:gs>
            <a:gs pos="35000">
              <a:schemeClr val="phClr">
                <a:shade val="60000"/>
                <a:satMod val="150000"/>
              </a:schemeClr>
            </a:gs>
            <a:gs pos="100000">
              <a:schemeClr val="phClr">
                <a:tint val="97000"/>
                <a:satMod val="200000"/>
              </a:schemeClr>
            </a:gs>
          </a:gsLst>
          <a:lin ang="16200000" scaled="1"/>
        </a:gra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Widescreen Presentation.potx</Template>
  <TotalTime>0</TotalTime>
  <Words>9852</Words>
  <Application>Microsoft Macintosh PowerPoint</Application>
  <PresentationFormat>On-screen Show (16:9)</PresentationFormat>
  <Paragraphs>934</Paragraphs>
  <Slides>86</Slides>
  <Notes>86</Notes>
  <HiddenSlides>24</HiddenSlides>
  <MMClips>0</MMClips>
  <ScaleCrop>false</ScaleCrop>
  <HeadingPairs>
    <vt:vector size="4" baseType="variant">
      <vt:variant>
        <vt:lpstr>Theme</vt:lpstr>
      </vt:variant>
      <vt:variant>
        <vt:i4>1</vt:i4>
      </vt:variant>
      <vt:variant>
        <vt:lpstr>Slide Titles</vt:lpstr>
      </vt:variant>
      <vt:variant>
        <vt:i4>86</vt:i4>
      </vt:variant>
    </vt:vector>
  </HeadingPairs>
  <TitlesOfParts>
    <vt:vector size="87" baseType="lpstr">
      <vt:lpstr>Widescreen Presentation</vt:lpstr>
      <vt:lpstr>Concurrency &amp; Reactive         programming in F#      … because the future is Immutable! </vt:lpstr>
      <vt:lpstr>Agenda</vt:lpstr>
      <vt:lpstr>Something about me – Riccardo Terrell</vt:lpstr>
      <vt:lpstr>Objectives</vt:lpstr>
      <vt:lpstr>Concurrency &amp; Terminologies</vt:lpstr>
      <vt:lpstr>Concurrency &amp; Terminology</vt:lpstr>
      <vt:lpstr>Concurrency</vt:lpstr>
      <vt:lpstr>Concurrency</vt:lpstr>
      <vt:lpstr>Concurrency… jams to avoid!</vt:lpstr>
      <vt:lpstr>F# advances in concurrency programming </vt:lpstr>
      <vt:lpstr>Immutability</vt:lpstr>
      <vt:lpstr>Referential Transparency </vt:lpstr>
      <vt:lpstr>Referential Transparency </vt:lpstr>
      <vt:lpstr>Referential Transparency </vt:lpstr>
      <vt:lpstr>PowerPoint Presentation</vt:lpstr>
      <vt:lpstr>Event &amp; Reactive Programming in F#</vt:lpstr>
      <vt:lpstr>Event Combinators</vt:lpstr>
      <vt:lpstr>Event map &amp; filter &amp; add</vt:lpstr>
      <vt:lpstr>Event merge &amp; scan</vt:lpstr>
      <vt:lpstr>Event are Observable… almost</vt:lpstr>
      <vt:lpstr>Observable in F#</vt:lpstr>
      <vt:lpstr>Accessing F# events from .NET languages</vt:lpstr>
      <vt:lpstr> </vt:lpstr>
      <vt:lpstr>   </vt:lpstr>
      <vt:lpstr>Asynchronous Workflows</vt:lpstr>
      <vt:lpstr>Classic Asynchronous programming</vt:lpstr>
      <vt:lpstr>Synchronous Programming</vt:lpstr>
      <vt:lpstr>Classic Asynchronous Programming</vt:lpstr>
      <vt:lpstr>PowerPoint Presentation</vt:lpstr>
      <vt:lpstr>Anatomy of Asynchronous Workflows</vt:lpstr>
      <vt:lpstr>Anatomy of Asynchronous Workflows</vt:lpstr>
      <vt:lpstr>Async – Exceptions &amp; Parallel </vt:lpstr>
      <vt:lpstr>Async - Cancellation</vt:lpstr>
      <vt:lpstr>Async - StartWithContinuations</vt:lpstr>
      <vt:lpstr>Async – Limitations</vt:lpstr>
      <vt:lpstr> </vt:lpstr>
      <vt:lpstr>   </vt:lpstr>
      <vt:lpstr>Concurrent Model Programming</vt:lpstr>
      <vt:lpstr>What are F# Agents?</vt:lpstr>
      <vt:lpstr>What are F# Agents?</vt:lpstr>
      <vt:lpstr>Agent Model</vt:lpstr>
      <vt:lpstr>How does an Agent look?</vt:lpstr>
      <vt:lpstr>What Agent can do? Agents perform actions</vt:lpstr>
      <vt:lpstr>Declaring messages</vt:lpstr>
      <vt:lpstr>Scan - TryScan</vt:lpstr>
      <vt:lpstr>Error Handling</vt:lpstr>
      <vt:lpstr>   </vt:lpstr>
      <vt:lpstr>Agent-based Patterns</vt:lpstr>
      <vt:lpstr>Agent-based Patterns</vt:lpstr>
      <vt:lpstr>Agent-based Patterns</vt:lpstr>
      <vt:lpstr>BarrierAsync - .Net Barrier </vt:lpstr>
      <vt:lpstr>BarrierAsync – Async WF </vt:lpstr>
      <vt:lpstr>Async-BoundedQueue</vt:lpstr>
      <vt:lpstr>Async-BoundedQueue</vt:lpstr>
      <vt:lpstr>Directed Acyclic Graph</vt:lpstr>
      <vt:lpstr>Directed Acyclic Graph</vt:lpstr>
      <vt:lpstr>Pipeline Processing</vt:lpstr>
      <vt:lpstr>Pipeline Processing</vt:lpstr>
      <vt:lpstr>Map &gt;&gt; Reduce</vt:lpstr>
      <vt:lpstr>Map &gt;&gt; Reduce</vt:lpstr>
      <vt:lpstr>Map &gt;&gt; Reduce</vt:lpstr>
      <vt:lpstr> </vt:lpstr>
      <vt:lpstr>PowerPoint Presentation</vt:lpstr>
      <vt:lpstr>Threading</vt:lpstr>
      <vt:lpstr>Threads can be evil!</vt:lpstr>
      <vt:lpstr>Threading – Race Conditions</vt:lpstr>
      <vt:lpstr>PowerPoint Presentation</vt:lpstr>
      <vt:lpstr>Threading in F#</vt:lpstr>
      <vt:lpstr>Threading - Full .NET Integration</vt:lpstr>
      <vt:lpstr>   </vt:lpstr>
      <vt:lpstr>GPU</vt:lpstr>
      <vt:lpstr>GPU</vt:lpstr>
      <vt:lpstr>GPU – MSFT Accelerator</vt:lpstr>
      <vt:lpstr>GPU – Accelerator Usage</vt:lpstr>
      <vt:lpstr>GPU – Accelerator Usage</vt:lpstr>
      <vt:lpstr>GPU – Accelerator Usage</vt:lpstr>
      <vt:lpstr>GPU – MSFT Accelerator</vt:lpstr>
      <vt:lpstr> </vt:lpstr>
      <vt:lpstr>   </vt:lpstr>
      <vt:lpstr>Software Transactional Memory</vt:lpstr>
      <vt:lpstr>Software Transactional Memory</vt:lpstr>
      <vt:lpstr>Software Transactional Memory</vt:lpstr>
      <vt:lpstr> </vt:lpstr>
      <vt:lpstr>Summary </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2010-04-19T20:53:40Z</dcterms:created>
  <dcterms:modified xsi:type="dcterms:W3CDTF">2014-11-01T19:52:04Z</dcterms:modified>
</cp:coreProperties>
</file>